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397" r:id="rId2"/>
    <p:sldId id="304" r:id="rId3"/>
    <p:sldId id="300" r:id="rId4"/>
    <p:sldId id="303" r:id="rId5"/>
    <p:sldId id="305" r:id="rId6"/>
    <p:sldId id="306" r:id="rId7"/>
    <p:sldId id="307" r:id="rId8"/>
    <p:sldId id="325" r:id="rId9"/>
    <p:sldId id="326" r:id="rId10"/>
    <p:sldId id="310" r:id="rId11"/>
    <p:sldId id="311" r:id="rId12"/>
    <p:sldId id="313" r:id="rId13"/>
    <p:sldId id="327" r:id="rId14"/>
    <p:sldId id="333" r:id="rId15"/>
    <p:sldId id="334" r:id="rId16"/>
    <p:sldId id="335" r:id="rId17"/>
    <p:sldId id="336" r:id="rId18"/>
    <p:sldId id="371" r:id="rId19"/>
    <p:sldId id="357" r:id="rId20"/>
    <p:sldId id="347" r:id="rId21"/>
    <p:sldId id="356" r:id="rId22"/>
    <p:sldId id="392" r:id="rId23"/>
    <p:sldId id="349" r:id="rId24"/>
    <p:sldId id="314" r:id="rId25"/>
    <p:sldId id="316" r:id="rId26"/>
    <p:sldId id="376" r:id="rId27"/>
    <p:sldId id="317" r:id="rId28"/>
    <p:sldId id="318" r:id="rId29"/>
    <p:sldId id="319" r:id="rId30"/>
    <p:sldId id="320" r:id="rId31"/>
    <p:sldId id="323" r:id="rId32"/>
    <p:sldId id="398" r:id="rId33"/>
    <p:sldId id="399" r:id="rId34"/>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76" autoAdjust="0"/>
  </p:normalViewPr>
  <p:slideViewPr>
    <p:cSldViewPr>
      <p:cViewPr>
        <p:scale>
          <a:sx n="66" d="100"/>
          <a:sy n="66" d="100"/>
        </p:scale>
        <p:origin x="-1284" y="-828"/>
      </p:cViewPr>
      <p:guideLst>
        <p:guide orient="horz" pos="2160"/>
        <p:guide pos="2880"/>
      </p:guideLst>
    </p:cSldViewPr>
  </p:slideViewPr>
  <p:notesTextViewPr>
    <p:cViewPr>
      <p:scale>
        <a:sx n="1" d="1"/>
        <a:sy n="1" d="1"/>
      </p:scale>
      <p:origin x="0" y="0"/>
    </p:cViewPr>
  </p:notesTextViewPr>
  <p:sorterViewPr>
    <p:cViewPr>
      <p:scale>
        <a:sx n="100" d="100"/>
        <a:sy n="100" d="100"/>
      </p:scale>
      <p:origin x="0" y="697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E8A910-648C-B54E-B412-BB99B666A202}" type="doc">
      <dgm:prSet loTypeId="urn:microsoft.com/office/officeart/2005/8/layout/gear1" loCatId="" qsTypeId="urn:microsoft.com/office/officeart/2005/8/quickstyle/simple4" qsCatId="simple" csTypeId="urn:microsoft.com/office/officeart/2005/8/colors/accent1_2" csCatId="accent1" phldr="1"/>
      <dgm:spPr/>
    </dgm:pt>
    <dgm:pt modelId="{686AFC39-E879-5847-8646-6652E6EF5D9F}">
      <dgm:prSet phldrT="[Testo]" custT="1"/>
      <dgm:spPr/>
      <dgm:t>
        <a:bodyPr/>
        <a:lstStyle/>
        <a:p>
          <a:r>
            <a:rPr lang="it-IT" sz="2000" dirty="0" smtClean="0">
              <a:solidFill>
                <a:srgbClr val="000090"/>
              </a:solidFill>
            </a:rPr>
            <a:t>Competenze disciplinari</a:t>
          </a:r>
          <a:endParaRPr lang="it-IT" sz="2000" dirty="0">
            <a:solidFill>
              <a:srgbClr val="000090"/>
            </a:solidFill>
          </a:endParaRPr>
        </a:p>
      </dgm:t>
    </dgm:pt>
    <dgm:pt modelId="{5513E539-8FAD-2C40-A52E-108621FF4ED5}" type="parTrans" cxnId="{B4B2944C-F62A-CE43-8893-72B6137603C4}">
      <dgm:prSet/>
      <dgm:spPr/>
      <dgm:t>
        <a:bodyPr/>
        <a:lstStyle/>
        <a:p>
          <a:endParaRPr lang="it-IT"/>
        </a:p>
      </dgm:t>
    </dgm:pt>
    <dgm:pt modelId="{4758944F-CD0E-1F4E-8C89-19AA2F9BA38E}" type="sibTrans" cxnId="{B4B2944C-F62A-CE43-8893-72B6137603C4}">
      <dgm:prSet/>
      <dgm:spPr/>
      <dgm:t>
        <a:bodyPr/>
        <a:lstStyle/>
        <a:p>
          <a:endParaRPr lang="it-IT"/>
        </a:p>
      </dgm:t>
    </dgm:pt>
    <dgm:pt modelId="{331E1248-0D47-0745-B921-D053958086F0}">
      <dgm:prSet phldrT="[Testo]" custT="1"/>
      <dgm:spPr/>
      <dgm:t>
        <a:bodyPr/>
        <a:lstStyle/>
        <a:p>
          <a:r>
            <a:rPr lang="it-IT" sz="2000" dirty="0" err="1" smtClean="0">
              <a:solidFill>
                <a:srgbClr val="000090"/>
              </a:solidFill>
            </a:rPr>
            <a:t>Compe</a:t>
          </a:r>
          <a:r>
            <a:rPr lang="it-IT" sz="2000" dirty="0" smtClean="0">
              <a:solidFill>
                <a:srgbClr val="000090"/>
              </a:solidFill>
            </a:rPr>
            <a:t>-tenze </a:t>
          </a:r>
          <a:r>
            <a:rPr lang="it-IT" sz="2000" dirty="0" err="1" smtClean="0">
              <a:solidFill>
                <a:srgbClr val="000090"/>
              </a:solidFill>
            </a:rPr>
            <a:t>trasver</a:t>
          </a:r>
          <a:r>
            <a:rPr lang="it-IT" sz="2000" dirty="0" smtClean="0">
              <a:solidFill>
                <a:srgbClr val="000090"/>
              </a:solidFill>
            </a:rPr>
            <a:t>-sali</a:t>
          </a:r>
          <a:endParaRPr lang="it-IT" sz="2000" dirty="0">
            <a:solidFill>
              <a:srgbClr val="000090"/>
            </a:solidFill>
          </a:endParaRPr>
        </a:p>
      </dgm:t>
    </dgm:pt>
    <dgm:pt modelId="{70002B20-98D7-1842-9309-9930BEA18DC3}" type="parTrans" cxnId="{424021E6-8253-3C4D-B309-7774464F2ADE}">
      <dgm:prSet/>
      <dgm:spPr/>
      <dgm:t>
        <a:bodyPr/>
        <a:lstStyle/>
        <a:p>
          <a:endParaRPr lang="it-IT"/>
        </a:p>
      </dgm:t>
    </dgm:pt>
    <dgm:pt modelId="{21C6E399-D8A3-AA42-BAB9-7AC15E2CD0F3}" type="sibTrans" cxnId="{424021E6-8253-3C4D-B309-7774464F2ADE}">
      <dgm:prSet/>
      <dgm:spPr/>
      <dgm:t>
        <a:bodyPr/>
        <a:lstStyle/>
        <a:p>
          <a:endParaRPr lang="it-IT"/>
        </a:p>
      </dgm:t>
    </dgm:pt>
    <dgm:pt modelId="{C71011B3-5354-F84A-BCFA-ADB9103E5B0A}">
      <dgm:prSet phldrT="[Testo]" custT="1"/>
      <dgm:spPr/>
      <dgm:t>
        <a:bodyPr/>
        <a:lstStyle/>
        <a:p>
          <a:r>
            <a:rPr lang="it-IT" sz="2000" dirty="0" err="1" smtClean="0">
              <a:solidFill>
                <a:srgbClr val="000090"/>
              </a:solidFill>
            </a:rPr>
            <a:t>Compe</a:t>
          </a:r>
          <a:r>
            <a:rPr lang="it-IT" sz="2000" dirty="0" smtClean="0">
              <a:solidFill>
                <a:srgbClr val="000090"/>
              </a:solidFill>
            </a:rPr>
            <a:t>-tenze per assi culturali</a:t>
          </a:r>
          <a:endParaRPr lang="it-IT" sz="2000" dirty="0">
            <a:solidFill>
              <a:srgbClr val="000090"/>
            </a:solidFill>
          </a:endParaRPr>
        </a:p>
      </dgm:t>
    </dgm:pt>
    <dgm:pt modelId="{C2A1341E-0F54-5249-B5BD-CB9A1A8176E1}" type="parTrans" cxnId="{6458E690-2500-8F48-BDDF-82AF103AACAA}">
      <dgm:prSet/>
      <dgm:spPr/>
      <dgm:t>
        <a:bodyPr/>
        <a:lstStyle/>
        <a:p>
          <a:endParaRPr lang="it-IT"/>
        </a:p>
      </dgm:t>
    </dgm:pt>
    <dgm:pt modelId="{BC914569-C530-854F-B219-0F494F614F90}" type="sibTrans" cxnId="{6458E690-2500-8F48-BDDF-82AF103AACAA}">
      <dgm:prSet/>
      <dgm:spPr/>
      <dgm:t>
        <a:bodyPr/>
        <a:lstStyle/>
        <a:p>
          <a:endParaRPr lang="it-IT"/>
        </a:p>
      </dgm:t>
    </dgm:pt>
    <dgm:pt modelId="{D8033524-9B61-E042-A1FB-706A35A10B77}" type="pres">
      <dgm:prSet presAssocID="{39E8A910-648C-B54E-B412-BB99B666A202}" presName="composite" presStyleCnt="0">
        <dgm:presLayoutVars>
          <dgm:chMax val="3"/>
          <dgm:animLvl val="lvl"/>
          <dgm:resizeHandles val="exact"/>
        </dgm:presLayoutVars>
      </dgm:prSet>
      <dgm:spPr/>
    </dgm:pt>
    <dgm:pt modelId="{C8236AB2-1B3D-5C4A-AC71-9E930C96B196}" type="pres">
      <dgm:prSet presAssocID="{686AFC39-E879-5847-8646-6652E6EF5D9F}" presName="gear1" presStyleLbl="node1" presStyleIdx="0" presStyleCnt="3">
        <dgm:presLayoutVars>
          <dgm:chMax val="1"/>
          <dgm:bulletEnabled val="1"/>
        </dgm:presLayoutVars>
      </dgm:prSet>
      <dgm:spPr/>
      <dgm:t>
        <a:bodyPr/>
        <a:lstStyle/>
        <a:p>
          <a:endParaRPr lang="it-IT"/>
        </a:p>
      </dgm:t>
    </dgm:pt>
    <dgm:pt modelId="{DF272DAE-D270-D040-A2C0-0F1B56D86C3E}" type="pres">
      <dgm:prSet presAssocID="{686AFC39-E879-5847-8646-6652E6EF5D9F}" presName="gear1srcNode" presStyleLbl="node1" presStyleIdx="0" presStyleCnt="3"/>
      <dgm:spPr/>
      <dgm:t>
        <a:bodyPr/>
        <a:lstStyle/>
        <a:p>
          <a:endParaRPr lang="it-IT"/>
        </a:p>
      </dgm:t>
    </dgm:pt>
    <dgm:pt modelId="{4FEF0DC5-D885-794B-A786-CEEA54F9463B}" type="pres">
      <dgm:prSet presAssocID="{686AFC39-E879-5847-8646-6652E6EF5D9F}" presName="gear1dstNode" presStyleLbl="node1" presStyleIdx="0" presStyleCnt="3"/>
      <dgm:spPr/>
      <dgm:t>
        <a:bodyPr/>
        <a:lstStyle/>
        <a:p>
          <a:endParaRPr lang="it-IT"/>
        </a:p>
      </dgm:t>
    </dgm:pt>
    <dgm:pt modelId="{54760700-AACC-E64B-8CC6-2E289BC8B35C}" type="pres">
      <dgm:prSet presAssocID="{331E1248-0D47-0745-B921-D053958086F0}" presName="gear2" presStyleLbl="node1" presStyleIdx="1" presStyleCnt="3">
        <dgm:presLayoutVars>
          <dgm:chMax val="1"/>
          <dgm:bulletEnabled val="1"/>
        </dgm:presLayoutVars>
      </dgm:prSet>
      <dgm:spPr/>
      <dgm:t>
        <a:bodyPr/>
        <a:lstStyle/>
        <a:p>
          <a:endParaRPr lang="it-IT"/>
        </a:p>
      </dgm:t>
    </dgm:pt>
    <dgm:pt modelId="{9C5814D9-9EF7-834C-8EB4-04E16673DD53}" type="pres">
      <dgm:prSet presAssocID="{331E1248-0D47-0745-B921-D053958086F0}" presName="gear2srcNode" presStyleLbl="node1" presStyleIdx="1" presStyleCnt="3"/>
      <dgm:spPr/>
      <dgm:t>
        <a:bodyPr/>
        <a:lstStyle/>
        <a:p>
          <a:endParaRPr lang="it-IT"/>
        </a:p>
      </dgm:t>
    </dgm:pt>
    <dgm:pt modelId="{69BA65AA-5EBC-304D-A938-DBCA9ED9E2E9}" type="pres">
      <dgm:prSet presAssocID="{331E1248-0D47-0745-B921-D053958086F0}" presName="gear2dstNode" presStyleLbl="node1" presStyleIdx="1" presStyleCnt="3"/>
      <dgm:spPr/>
      <dgm:t>
        <a:bodyPr/>
        <a:lstStyle/>
        <a:p>
          <a:endParaRPr lang="it-IT"/>
        </a:p>
      </dgm:t>
    </dgm:pt>
    <dgm:pt modelId="{F1358C7A-F8BB-2C43-AD3C-4155D81564B8}" type="pres">
      <dgm:prSet presAssocID="{C71011B3-5354-F84A-BCFA-ADB9103E5B0A}" presName="gear3" presStyleLbl="node1" presStyleIdx="2" presStyleCnt="3"/>
      <dgm:spPr/>
      <dgm:t>
        <a:bodyPr/>
        <a:lstStyle/>
        <a:p>
          <a:endParaRPr lang="it-IT"/>
        </a:p>
      </dgm:t>
    </dgm:pt>
    <dgm:pt modelId="{D74343B0-9729-F14E-BC33-8EAB179E385F}" type="pres">
      <dgm:prSet presAssocID="{C71011B3-5354-F84A-BCFA-ADB9103E5B0A}" presName="gear3tx" presStyleLbl="node1" presStyleIdx="2" presStyleCnt="3">
        <dgm:presLayoutVars>
          <dgm:chMax val="1"/>
          <dgm:bulletEnabled val="1"/>
        </dgm:presLayoutVars>
      </dgm:prSet>
      <dgm:spPr/>
      <dgm:t>
        <a:bodyPr/>
        <a:lstStyle/>
        <a:p>
          <a:endParaRPr lang="it-IT"/>
        </a:p>
      </dgm:t>
    </dgm:pt>
    <dgm:pt modelId="{14C3E969-C1B6-1441-8F14-36D5A6C19BF6}" type="pres">
      <dgm:prSet presAssocID="{C71011B3-5354-F84A-BCFA-ADB9103E5B0A}" presName="gear3srcNode" presStyleLbl="node1" presStyleIdx="2" presStyleCnt="3"/>
      <dgm:spPr/>
      <dgm:t>
        <a:bodyPr/>
        <a:lstStyle/>
        <a:p>
          <a:endParaRPr lang="it-IT"/>
        </a:p>
      </dgm:t>
    </dgm:pt>
    <dgm:pt modelId="{D8002B5A-C0DA-3341-8841-AB2908C99423}" type="pres">
      <dgm:prSet presAssocID="{C71011B3-5354-F84A-BCFA-ADB9103E5B0A}" presName="gear3dstNode" presStyleLbl="node1" presStyleIdx="2" presStyleCnt="3"/>
      <dgm:spPr/>
      <dgm:t>
        <a:bodyPr/>
        <a:lstStyle/>
        <a:p>
          <a:endParaRPr lang="it-IT"/>
        </a:p>
      </dgm:t>
    </dgm:pt>
    <dgm:pt modelId="{3F675412-A3F1-CF4B-924A-138FAB3E8D59}" type="pres">
      <dgm:prSet presAssocID="{4758944F-CD0E-1F4E-8C89-19AA2F9BA38E}" presName="connector1" presStyleLbl="sibTrans2D1" presStyleIdx="0" presStyleCnt="3"/>
      <dgm:spPr/>
      <dgm:t>
        <a:bodyPr/>
        <a:lstStyle/>
        <a:p>
          <a:endParaRPr lang="it-IT"/>
        </a:p>
      </dgm:t>
    </dgm:pt>
    <dgm:pt modelId="{4567E2A9-3816-804D-B839-F3977C1D519E}" type="pres">
      <dgm:prSet presAssocID="{21C6E399-D8A3-AA42-BAB9-7AC15E2CD0F3}" presName="connector2" presStyleLbl="sibTrans2D1" presStyleIdx="1" presStyleCnt="3"/>
      <dgm:spPr/>
      <dgm:t>
        <a:bodyPr/>
        <a:lstStyle/>
        <a:p>
          <a:endParaRPr lang="it-IT"/>
        </a:p>
      </dgm:t>
    </dgm:pt>
    <dgm:pt modelId="{423E0937-4A33-8F4F-B6FF-9D7102840A1A}" type="pres">
      <dgm:prSet presAssocID="{BC914569-C530-854F-B219-0F494F614F90}" presName="connector3" presStyleLbl="sibTrans2D1" presStyleIdx="2" presStyleCnt="3"/>
      <dgm:spPr/>
      <dgm:t>
        <a:bodyPr/>
        <a:lstStyle/>
        <a:p>
          <a:endParaRPr lang="it-IT"/>
        </a:p>
      </dgm:t>
    </dgm:pt>
  </dgm:ptLst>
  <dgm:cxnLst>
    <dgm:cxn modelId="{FEAA367E-914A-4EC1-A70B-9C9743DC6E0C}" type="presOf" srcId="{C71011B3-5354-F84A-BCFA-ADB9103E5B0A}" destId="{D8002B5A-C0DA-3341-8841-AB2908C99423}" srcOrd="3" destOrd="0" presId="urn:microsoft.com/office/officeart/2005/8/layout/gear1"/>
    <dgm:cxn modelId="{A75AC1D8-3124-4B19-9565-FEB38BA01CED}" type="presOf" srcId="{331E1248-0D47-0745-B921-D053958086F0}" destId="{54760700-AACC-E64B-8CC6-2E289BC8B35C}" srcOrd="0" destOrd="0" presId="urn:microsoft.com/office/officeart/2005/8/layout/gear1"/>
    <dgm:cxn modelId="{FE599115-C5CD-44A2-9075-4EA9873E467C}" type="presOf" srcId="{BC914569-C530-854F-B219-0F494F614F90}" destId="{423E0937-4A33-8F4F-B6FF-9D7102840A1A}" srcOrd="0" destOrd="0" presId="urn:microsoft.com/office/officeart/2005/8/layout/gear1"/>
    <dgm:cxn modelId="{CF24BC99-6482-4C3C-8C3C-299F2046002D}" type="presOf" srcId="{4758944F-CD0E-1F4E-8C89-19AA2F9BA38E}" destId="{3F675412-A3F1-CF4B-924A-138FAB3E8D59}" srcOrd="0" destOrd="0" presId="urn:microsoft.com/office/officeart/2005/8/layout/gear1"/>
    <dgm:cxn modelId="{6458E690-2500-8F48-BDDF-82AF103AACAA}" srcId="{39E8A910-648C-B54E-B412-BB99B666A202}" destId="{C71011B3-5354-F84A-BCFA-ADB9103E5B0A}" srcOrd="2" destOrd="0" parTransId="{C2A1341E-0F54-5249-B5BD-CB9A1A8176E1}" sibTransId="{BC914569-C530-854F-B219-0F494F614F90}"/>
    <dgm:cxn modelId="{B4B2944C-F62A-CE43-8893-72B6137603C4}" srcId="{39E8A910-648C-B54E-B412-BB99B666A202}" destId="{686AFC39-E879-5847-8646-6652E6EF5D9F}" srcOrd="0" destOrd="0" parTransId="{5513E539-8FAD-2C40-A52E-108621FF4ED5}" sibTransId="{4758944F-CD0E-1F4E-8C89-19AA2F9BA38E}"/>
    <dgm:cxn modelId="{731F4369-2B57-47BA-9D7A-AE33292B933A}" type="presOf" srcId="{686AFC39-E879-5847-8646-6652E6EF5D9F}" destId="{C8236AB2-1B3D-5C4A-AC71-9E930C96B196}" srcOrd="0" destOrd="0" presId="urn:microsoft.com/office/officeart/2005/8/layout/gear1"/>
    <dgm:cxn modelId="{5C37313A-85A1-413C-8E1B-6610DBC92C9D}" type="presOf" srcId="{686AFC39-E879-5847-8646-6652E6EF5D9F}" destId="{4FEF0DC5-D885-794B-A786-CEEA54F9463B}" srcOrd="2" destOrd="0" presId="urn:microsoft.com/office/officeart/2005/8/layout/gear1"/>
    <dgm:cxn modelId="{D2524211-9080-4270-9783-EDC4672FBA51}" type="presOf" srcId="{39E8A910-648C-B54E-B412-BB99B666A202}" destId="{D8033524-9B61-E042-A1FB-706A35A10B77}" srcOrd="0" destOrd="0" presId="urn:microsoft.com/office/officeart/2005/8/layout/gear1"/>
    <dgm:cxn modelId="{424021E6-8253-3C4D-B309-7774464F2ADE}" srcId="{39E8A910-648C-B54E-B412-BB99B666A202}" destId="{331E1248-0D47-0745-B921-D053958086F0}" srcOrd="1" destOrd="0" parTransId="{70002B20-98D7-1842-9309-9930BEA18DC3}" sibTransId="{21C6E399-D8A3-AA42-BAB9-7AC15E2CD0F3}"/>
    <dgm:cxn modelId="{8EC790C3-B2B3-4165-BC49-FCCD95603F12}" type="presOf" srcId="{331E1248-0D47-0745-B921-D053958086F0}" destId="{69BA65AA-5EBC-304D-A938-DBCA9ED9E2E9}" srcOrd="2" destOrd="0" presId="urn:microsoft.com/office/officeart/2005/8/layout/gear1"/>
    <dgm:cxn modelId="{0D12D82A-E275-46A1-9D10-4A1E6D5FBB13}" type="presOf" srcId="{21C6E399-D8A3-AA42-BAB9-7AC15E2CD0F3}" destId="{4567E2A9-3816-804D-B839-F3977C1D519E}" srcOrd="0" destOrd="0" presId="urn:microsoft.com/office/officeart/2005/8/layout/gear1"/>
    <dgm:cxn modelId="{C5FF5CDF-EF58-445A-84ED-C36985A57114}" type="presOf" srcId="{686AFC39-E879-5847-8646-6652E6EF5D9F}" destId="{DF272DAE-D270-D040-A2C0-0F1B56D86C3E}" srcOrd="1" destOrd="0" presId="urn:microsoft.com/office/officeart/2005/8/layout/gear1"/>
    <dgm:cxn modelId="{9C68FAB2-CB4A-4FC1-B979-F93DAF457D1E}" type="presOf" srcId="{C71011B3-5354-F84A-BCFA-ADB9103E5B0A}" destId="{14C3E969-C1B6-1441-8F14-36D5A6C19BF6}" srcOrd="2" destOrd="0" presId="urn:microsoft.com/office/officeart/2005/8/layout/gear1"/>
    <dgm:cxn modelId="{D609186B-DB5F-4F92-A4A0-2F7B70E02D67}" type="presOf" srcId="{C71011B3-5354-F84A-BCFA-ADB9103E5B0A}" destId="{D74343B0-9729-F14E-BC33-8EAB179E385F}" srcOrd="1" destOrd="0" presId="urn:microsoft.com/office/officeart/2005/8/layout/gear1"/>
    <dgm:cxn modelId="{D91CE92F-A138-4AF3-A488-81F21C48FBE2}" type="presOf" srcId="{C71011B3-5354-F84A-BCFA-ADB9103E5B0A}" destId="{F1358C7A-F8BB-2C43-AD3C-4155D81564B8}" srcOrd="0" destOrd="0" presId="urn:microsoft.com/office/officeart/2005/8/layout/gear1"/>
    <dgm:cxn modelId="{0D280A25-072A-489A-9177-F9B30B94B3A7}" type="presOf" srcId="{331E1248-0D47-0745-B921-D053958086F0}" destId="{9C5814D9-9EF7-834C-8EB4-04E16673DD53}" srcOrd="1" destOrd="0" presId="urn:microsoft.com/office/officeart/2005/8/layout/gear1"/>
    <dgm:cxn modelId="{16F72D20-281D-4D2A-8CBF-150AB052C9DB}" type="presParOf" srcId="{D8033524-9B61-E042-A1FB-706A35A10B77}" destId="{C8236AB2-1B3D-5C4A-AC71-9E930C96B196}" srcOrd="0" destOrd="0" presId="urn:microsoft.com/office/officeart/2005/8/layout/gear1"/>
    <dgm:cxn modelId="{9A4BD1F3-454C-47FB-A1AA-4392DC9388C3}" type="presParOf" srcId="{D8033524-9B61-E042-A1FB-706A35A10B77}" destId="{DF272DAE-D270-D040-A2C0-0F1B56D86C3E}" srcOrd="1" destOrd="0" presId="urn:microsoft.com/office/officeart/2005/8/layout/gear1"/>
    <dgm:cxn modelId="{E0B8D3D5-B4FC-46CE-AB29-E477BD90A6BE}" type="presParOf" srcId="{D8033524-9B61-E042-A1FB-706A35A10B77}" destId="{4FEF0DC5-D885-794B-A786-CEEA54F9463B}" srcOrd="2" destOrd="0" presId="urn:microsoft.com/office/officeart/2005/8/layout/gear1"/>
    <dgm:cxn modelId="{7AD5CCE8-8188-4873-BBB1-79294568A6D2}" type="presParOf" srcId="{D8033524-9B61-E042-A1FB-706A35A10B77}" destId="{54760700-AACC-E64B-8CC6-2E289BC8B35C}" srcOrd="3" destOrd="0" presId="urn:microsoft.com/office/officeart/2005/8/layout/gear1"/>
    <dgm:cxn modelId="{C22C51E6-46AD-4520-A03F-B826614EA196}" type="presParOf" srcId="{D8033524-9B61-E042-A1FB-706A35A10B77}" destId="{9C5814D9-9EF7-834C-8EB4-04E16673DD53}" srcOrd="4" destOrd="0" presId="urn:microsoft.com/office/officeart/2005/8/layout/gear1"/>
    <dgm:cxn modelId="{0D77568A-DD92-4F60-86D6-9C9FFA723769}" type="presParOf" srcId="{D8033524-9B61-E042-A1FB-706A35A10B77}" destId="{69BA65AA-5EBC-304D-A938-DBCA9ED9E2E9}" srcOrd="5" destOrd="0" presId="urn:microsoft.com/office/officeart/2005/8/layout/gear1"/>
    <dgm:cxn modelId="{C84D0F2A-2CB1-462E-BE83-F4D0F1C573E2}" type="presParOf" srcId="{D8033524-9B61-E042-A1FB-706A35A10B77}" destId="{F1358C7A-F8BB-2C43-AD3C-4155D81564B8}" srcOrd="6" destOrd="0" presId="urn:microsoft.com/office/officeart/2005/8/layout/gear1"/>
    <dgm:cxn modelId="{7101658D-B598-40DE-8083-49EDFE1642FB}" type="presParOf" srcId="{D8033524-9B61-E042-A1FB-706A35A10B77}" destId="{D74343B0-9729-F14E-BC33-8EAB179E385F}" srcOrd="7" destOrd="0" presId="urn:microsoft.com/office/officeart/2005/8/layout/gear1"/>
    <dgm:cxn modelId="{5DBCCF81-C1DE-4E1C-B109-6DD65E49C470}" type="presParOf" srcId="{D8033524-9B61-E042-A1FB-706A35A10B77}" destId="{14C3E969-C1B6-1441-8F14-36D5A6C19BF6}" srcOrd="8" destOrd="0" presId="urn:microsoft.com/office/officeart/2005/8/layout/gear1"/>
    <dgm:cxn modelId="{C6A2F66C-5744-4FAF-A265-9857FE42E7B9}" type="presParOf" srcId="{D8033524-9B61-E042-A1FB-706A35A10B77}" destId="{D8002B5A-C0DA-3341-8841-AB2908C99423}" srcOrd="9" destOrd="0" presId="urn:microsoft.com/office/officeart/2005/8/layout/gear1"/>
    <dgm:cxn modelId="{D15D39CB-1C95-4A77-BAD8-767B540EA0A3}" type="presParOf" srcId="{D8033524-9B61-E042-A1FB-706A35A10B77}" destId="{3F675412-A3F1-CF4B-924A-138FAB3E8D59}" srcOrd="10" destOrd="0" presId="urn:microsoft.com/office/officeart/2005/8/layout/gear1"/>
    <dgm:cxn modelId="{D590C787-D819-4B8E-9A76-B38DC1EAFDD2}" type="presParOf" srcId="{D8033524-9B61-E042-A1FB-706A35A10B77}" destId="{4567E2A9-3816-804D-B839-F3977C1D519E}" srcOrd="11" destOrd="0" presId="urn:microsoft.com/office/officeart/2005/8/layout/gear1"/>
    <dgm:cxn modelId="{877B4813-CDF4-4B52-8C8F-6EC8F52A1AC1}" type="presParOf" srcId="{D8033524-9B61-E042-A1FB-706A35A10B77}" destId="{423E0937-4A33-8F4F-B6FF-9D7102840A1A}" srcOrd="12" destOrd="0" presId="urn:microsoft.com/office/officeart/2005/8/layout/gear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8236AB2-1B3D-5C4A-AC71-9E930C96B196}">
      <dsp:nvSpPr>
        <dsp:cNvPr id="0" name=""/>
        <dsp:cNvSpPr/>
      </dsp:nvSpPr>
      <dsp:spPr>
        <a:xfrm>
          <a:off x="3452585" y="2155371"/>
          <a:ext cx="2634342" cy="2634342"/>
        </a:xfrm>
        <a:prstGeom prst="gear9">
          <a:avLst/>
        </a:prstGeom>
        <a:blipFill rotWithShape="0">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it-IT" sz="2000" kern="1200" dirty="0" smtClean="0">
              <a:solidFill>
                <a:srgbClr val="000090"/>
              </a:solidFill>
            </a:rPr>
            <a:t>Competenze disciplinari</a:t>
          </a:r>
          <a:endParaRPr lang="it-IT" sz="2000" kern="1200" dirty="0">
            <a:solidFill>
              <a:srgbClr val="000090"/>
            </a:solidFill>
          </a:endParaRPr>
        </a:p>
      </dsp:txBody>
      <dsp:txXfrm>
        <a:off x="3452585" y="2155371"/>
        <a:ext cx="2634342" cy="2634342"/>
      </dsp:txXfrm>
    </dsp:sp>
    <dsp:sp modelId="{54760700-AACC-E64B-8CC6-2E289BC8B35C}">
      <dsp:nvSpPr>
        <dsp:cNvPr id="0" name=""/>
        <dsp:cNvSpPr/>
      </dsp:nvSpPr>
      <dsp:spPr>
        <a:xfrm>
          <a:off x="1919877" y="1532708"/>
          <a:ext cx="1915885" cy="1915885"/>
        </a:xfrm>
        <a:prstGeom prst="gear6">
          <a:avLst/>
        </a:prstGeom>
        <a:blipFill rotWithShape="0">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it-IT" sz="2000" kern="1200" dirty="0" err="1" smtClean="0">
              <a:solidFill>
                <a:srgbClr val="000090"/>
              </a:solidFill>
            </a:rPr>
            <a:t>Compe</a:t>
          </a:r>
          <a:r>
            <a:rPr lang="it-IT" sz="2000" kern="1200" dirty="0" smtClean="0">
              <a:solidFill>
                <a:srgbClr val="000090"/>
              </a:solidFill>
            </a:rPr>
            <a:t>-tenze </a:t>
          </a:r>
          <a:r>
            <a:rPr lang="it-IT" sz="2000" kern="1200" dirty="0" err="1" smtClean="0">
              <a:solidFill>
                <a:srgbClr val="000090"/>
              </a:solidFill>
            </a:rPr>
            <a:t>trasver</a:t>
          </a:r>
          <a:r>
            <a:rPr lang="it-IT" sz="2000" kern="1200" dirty="0" smtClean="0">
              <a:solidFill>
                <a:srgbClr val="000090"/>
              </a:solidFill>
            </a:rPr>
            <a:t>-sali</a:t>
          </a:r>
          <a:endParaRPr lang="it-IT" sz="2000" kern="1200" dirty="0">
            <a:solidFill>
              <a:srgbClr val="000090"/>
            </a:solidFill>
          </a:endParaRPr>
        </a:p>
      </dsp:txBody>
      <dsp:txXfrm>
        <a:off x="1919877" y="1532708"/>
        <a:ext cx="1915885" cy="1915885"/>
      </dsp:txXfrm>
    </dsp:sp>
    <dsp:sp modelId="{F1358C7A-F8BB-2C43-AD3C-4155D81564B8}">
      <dsp:nvSpPr>
        <dsp:cNvPr id="0" name=""/>
        <dsp:cNvSpPr/>
      </dsp:nvSpPr>
      <dsp:spPr>
        <a:xfrm rot="20700000">
          <a:off x="2992968" y="210942"/>
          <a:ext cx="1877176" cy="1877176"/>
        </a:xfrm>
        <a:prstGeom prst="gear6">
          <a:avLst/>
        </a:prstGeom>
        <a:blipFill rotWithShape="0">
          <a:blip xmlns:r="http://schemas.openxmlformats.org/officeDocument/2006/relationships" r:embed="rId1">
            <a:duotone>
              <a:schemeClr val="accent1">
                <a:hueOff val="0"/>
                <a:satOff val="0"/>
                <a:lumOff val="0"/>
                <a:alphaOff val="0"/>
                <a:shade val="40000"/>
              </a:schemeClr>
              <a:schemeClr val="accent1">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it-IT" sz="2000" kern="1200" dirty="0" err="1" smtClean="0">
              <a:solidFill>
                <a:srgbClr val="000090"/>
              </a:solidFill>
            </a:rPr>
            <a:t>Compe</a:t>
          </a:r>
          <a:r>
            <a:rPr lang="it-IT" sz="2000" kern="1200" dirty="0" smtClean="0">
              <a:solidFill>
                <a:srgbClr val="000090"/>
              </a:solidFill>
            </a:rPr>
            <a:t>-tenze per assi culturali</a:t>
          </a:r>
          <a:endParaRPr lang="it-IT" sz="2000" kern="1200" dirty="0">
            <a:solidFill>
              <a:srgbClr val="000090"/>
            </a:solidFill>
          </a:endParaRPr>
        </a:p>
      </dsp:txBody>
      <dsp:txXfrm>
        <a:off x="3404688" y="622662"/>
        <a:ext cx="1053737" cy="1053737"/>
      </dsp:txXfrm>
    </dsp:sp>
    <dsp:sp modelId="{3F675412-A3F1-CF4B-924A-138FAB3E8D59}">
      <dsp:nvSpPr>
        <dsp:cNvPr id="0" name=""/>
        <dsp:cNvSpPr/>
      </dsp:nvSpPr>
      <dsp:spPr>
        <a:xfrm>
          <a:off x="3256611" y="1754096"/>
          <a:ext cx="3371958" cy="3371958"/>
        </a:xfrm>
        <a:prstGeom prst="circularArrow">
          <a:avLst>
            <a:gd name="adj1" fmla="val 4688"/>
            <a:gd name="adj2" fmla="val 299029"/>
            <a:gd name="adj3" fmla="val 2528758"/>
            <a:gd name="adj4" fmla="val 15834412"/>
            <a:gd name="adj5" fmla="val 5469"/>
          </a:avLst>
        </a:prstGeom>
        <a:blipFill rotWithShape="0">
          <a:blip xmlns:r="http://schemas.openxmlformats.org/officeDocument/2006/relationships" r:embed="rId1">
            <a:duotone>
              <a:schemeClr val="accent1">
                <a:tint val="60000"/>
                <a:hueOff val="0"/>
                <a:satOff val="0"/>
                <a:lumOff val="0"/>
                <a:alphaOff val="0"/>
                <a:shade val="40000"/>
              </a:schemeClr>
              <a:schemeClr val="accent1">
                <a:tint val="60000"/>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3">
          <a:scrgbClr r="0" g="0" b="0"/>
        </a:fillRef>
        <a:effectRef idx="2">
          <a:scrgbClr r="0" g="0" b="0"/>
        </a:effectRef>
        <a:fontRef idx="minor">
          <a:schemeClr val="lt1"/>
        </a:fontRef>
      </dsp:style>
    </dsp:sp>
    <dsp:sp modelId="{4567E2A9-3816-804D-B839-F3977C1D519E}">
      <dsp:nvSpPr>
        <dsp:cNvPr id="0" name=""/>
        <dsp:cNvSpPr/>
      </dsp:nvSpPr>
      <dsp:spPr>
        <a:xfrm>
          <a:off x="1580577" y="1106240"/>
          <a:ext cx="2449938" cy="2449938"/>
        </a:xfrm>
        <a:prstGeom prst="leftCircularArrow">
          <a:avLst>
            <a:gd name="adj1" fmla="val 6452"/>
            <a:gd name="adj2" fmla="val 429999"/>
            <a:gd name="adj3" fmla="val 10489124"/>
            <a:gd name="adj4" fmla="val 14837806"/>
            <a:gd name="adj5" fmla="val 7527"/>
          </a:avLst>
        </a:prstGeom>
        <a:blipFill rotWithShape="0">
          <a:blip xmlns:r="http://schemas.openxmlformats.org/officeDocument/2006/relationships" r:embed="rId1">
            <a:duotone>
              <a:schemeClr val="accent1">
                <a:tint val="60000"/>
                <a:hueOff val="0"/>
                <a:satOff val="0"/>
                <a:lumOff val="0"/>
                <a:alphaOff val="0"/>
                <a:shade val="40000"/>
              </a:schemeClr>
              <a:schemeClr val="accent1">
                <a:tint val="60000"/>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3">
          <a:scrgbClr r="0" g="0" b="0"/>
        </a:fillRef>
        <a:effectRef idx="2">
          <a:scrgbClr r="0" g="0" b="0"/>
        </a:effectRef>
        <a:fontRef idx="minor">
          <a:schemeClr val="lt1"/>
        </a:fontRef>
      </dsp:style>
    </dsp:sp>
    <dsp:sp modelId="{423E0937-4A33-8F4F-B6FF-9D7102840A1A}">
      <dsp:nvSpPr>
        <dsp:cNvPr id="0" name=""/>
        <dsp:cNvSpPr/>
      </dsp:nvSpPr>
      <dsp:spPr>
        <a:xfrm>
          <a:off x="2558758" y="-202784"/>
          <a:ext cx="2641527" cy="2641527"/>
        </a:xfrm>
        <a:prstGeom prst="circularArrow">
          <a:avLst>
            <a:gd name="adj1" fmla="val 5984"/>
            <a:gd name="adj2" fmla="val 394124"/>
            <a:gd name="adj3" fmla="val 13313824"/>
            <a:gd name="adj4" fmla="val 10508221"/>
            <a:gd name="adj5" fmla="val 6981"/>
          </a:avLst>
        </a:prstGeom>
        <a:blipFill rotWithShape="0">
          <a:blip xmlns:r="http://schemas.openxmlformats.org/officeDocument/2006/relationships" r:embed="rId1">
            <a:duotone>
              <a:schemeClr val="accent1">
                <a:tint val="60000"/>
                <a:hueOff val="0"/>
                <a:satOff val="0"/>
                <a:lumOff val="0"/>
                <a:alphaOff val="0"/>
                <a:shade val="40000"/>
              </a:schemeClr>
              <a:schemeClr val="accent1">
                <a:tint val="60000"/>
                <a:hueOff val="0"/>
                <a:satOff val="0"/>
                <a:lumOff val="0"/>
                <a:alphaOff val="0"/>
                <a:tint val="42000"/>
              </a:schemeClr>
            </a:duotone>
          </a:blip>
          <a:tile tx="0" ty="0" sx="40000" sy="40000" flip="none" algn="tl"/>
        </a:blipFill>
        <a:ln>
          <a:noFill/>
        </a:ln>
        <a:effectLst>
          <a:outerShdw blurRad="95000" rotWithShape="0">
            <a:srgbClr val="000000">
              <a:alpha val="50000"/>
            </a:srgbClr>
          </a:outerShdw>
          <a:softEdge rad="12700"/>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4E20D3-111A-4A11-8AD8-5C55518F89B5}" type="datetimeFigureOut">
              <a:rPr lang="it-IT" smtClean="0"/>
              <a:pPr/>
              <a:t>13/11/2015</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3B8568-EE33-42AF-8D4C-75A4A51984CF}" type="slidenum">
              <a:rPr lang="it-IT" smtClean="0"/>
              <a:pPr/>
              <a:t>‹N›</a:t>
            </a:fld>
            <a:endParaRPr lang="it-IT"/>
          </a:p>
        </p:txBody>
      </p:sp>
    </p:spTree>
    <p:extLst>
      <p:ext uri="{BB962C8B-B14F-4D97-AF65-F5344CB8AC3E}">
        <p14:creationId xmlns="" xmlns:p14="http://schemas.microsoft.com/office/powerpoint/2010/main" val="3800363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9" name="Sottotitolo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Titolo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it-IT" smtClean="0"/>
              <a:t>Fare clic per modificare lo stile del titolo</a:t>
            </a:r>
            <a:endParaRPr kumimoji="0" lang="en-US"/>
          </a:p>
        </p:txBody>
      </p:sp>
      <p:cxnSp>
        <p:nvCxnSpPr>
          <p:cNvPr id="8" name="Connettore 1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e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Segnaposto data 14"/>
          <p:cNvSpPr>
            <a:spLocks noGrp="1"/>
          </p:cNvSpPr>
          <p:nvPr>
            <p:ph type="dt" sz="half" idx="10"/>
          </p:nvPr>
        </p:nvSpPr>
        <p:spPr/>
        <p:txBody>
          <a:bodyPr/>
          <a:lstStyle/>
          <a:p>
            <a:fld id="{78DBADE5-31B1-46B5-8351-CFDD2CE8831F}" type="datetime1">
              <a:rPr lang="it-IT" smtClean="0"/>
              <a:pPr/>
              <a:t>13/11/2015</a:t>
            </a:fld>
            <a:endParaRPr lang="it-IT"/>
          </a:p>
        </p:txBody>
      </p:sp>
      <p:sp>
        <p:nvSpPr>
          <p:cNvPr id="16" name="Segnaposto numero diapositiva 15"/>
          <p:cNvSpPr>
            <a:spLocks noGrp="1"/>
          </p:cNvSpPr>
          <p:nvPr>
            <p:ph type="sldNum" sz="quarter" idx="11"/>
          </p:nvPr>
        </p:nvSpPr>
        <p:spPr/>
        <p:txBody>
          <a:bodyPr/>
          <a:lstStyle/>
          <a:p>
            <a:fld id="{CFD23924-925E-42CC-A6D0-77F769FDA06F}" type="slidenum">
              <a:rPr lang="it-IT" smtClean="0"/>
              <a:pPr/>
              <a:t>‹N›</a:t>
            </a:fld>
            <a:endParaRPr lang="it-IT"/>
          </a:p>
        </p:txBody>
      </p:sp>
      <p:sp>
        <p:nvSpPr>
          <p:cNvPr id="17" name="Segnaposto piè di pagina 16"/>
          <p:cNvSpPr>
            <a:spLocks noGrp="1"/>
          </p:cNvSpPr>
          <p:nvPr>
            <p:ph type="ftr" sz="quarter" idx="12"/>
          </p:nvPr>
        </p:nvSpPr>
        <p:spPr/>
        <p:txBody>
          <a:bodyPr/>
          <a:lstStyle/>
          <a:p>
            <a:r>
              <a:rPr lang="it-IT" smtClean="0"/>
              <a:t>A.BALDI - G. CIPOLLARI</a:t>
            </a:r>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FC09E79B-2483-414E-8478-A2E4A95DDA2C}" type="datetime1">
              <a:rPr lang="it-IT" smtClean="0"/>
              <a:pPr/>
              <a:t>13/11/2015</a:t>
            </a:fld>
            <a:endParaRPr lang="it-IT"/>
          </a:p>
        </p:txBody>
      </p:sp>
      <p:sp>
        <p:nvSpPr>
          <p:cNvPr id="5" name="Segnaposto piè di pagina 4"/>
          <p:cNvSpPr>
            <a:spLocks noGrp="1"/>
          </p:cNvSpPr>
          <p:nvPr>
            <p:ph type="ftr" sz="quarter" idx="11"/>
          </p:nvPr>
        </p:nvSpPr>
        <p:spPr/>
        <p:txBody>
          <a:bodyPr/>
          <a:lstStyle/>
          <a:p>
            <a:r>
              <a:rPr lang="it-IT" smtClean="0"/>
              <a:t>A.BALDI - G. CIPOLLARI</a:t>
            </a:r>
            <a:endParaRPr lang="it-IT"/>
          </a:p>
        </p:txBody>
      </p:sp>
      <p:sp>
        <p:nvSpPr>
          <p:cNvPr id="6" name="Segnaposto numero diapositiva 5"/>
          <p:cNvSpPr>
            <a:spLocks noGrp="1"/>
          </p:cNvSpPr>
          <p:nvPr>
            <p:ph type="sldNum" sz="quarter" idx="12"/>
          </p:nvPr>
        </p:nvSpPr>
        <p:spPr/>
        <p:txBody>
          <a:bodyPr/>
          <a:lstStyle/>
          <a:p>
            <a:fld id="{CFD23924-925E-42CC-A6D0-77F769FDA06F}"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65D30747-7510-44FC-92BC-0657139BEFD5}" type="datetime1">
              <a:rPr lang="it-IT" smtClean="0"/>
              <a:pPr/>
              <a:t>13/11/2015</a:t>
            </a:fld>
            <a:endParaRPr lang="it-IT"/>
          </a:p>
        </p:txBody>
      </p:sp>
      <p:sp>
        <p:nvSpPr>
          <p:cNvPr id="5" name="Segnaposto piè di pagina 4"/>
          <p:cNvSpPr>
            <a:spLocks noGrp="1"/>
          </p:cNvSpPr>
          <p:nvPr>
            <p:ph type="ftr" sz="quarter" idx="11"/>
          </p:nvPr>
        </p:nvSpPr>
        <p:spPr/>
        <p:txBody>
          <a:bodyPr/>
          <a:lstStyle/>
          <a:p>
            <a:r>
              <a:rPr lang="it-IT" smtClean="0"/>
              <a:t>A.BALDI - G. CIPOLLARI</a:t>
            </a:r>
            <a:endParaRPr lang="it-IT"/>
          </a:p>
        </p:txBody>
      </p:sp>
      <p:sp>
        <p:nvSpPr>
          <p:cNvPr id="6" name="Segnaposto numero diapositiva 5"/>
          <p:cNvSpPr>
            <a:spLocks noGrp="1"/>
          </p:cNvSpPr>
          <p:nvPr>
            <p:ph type="sldNum" sz="quarter" idx="12"/>
          </p:nvPr>
        </p:nvSpPr>
        <p:spPr/>
        <p:txBody>
          <a:bodyPr/>
          <a:lstStyle/>
          <a:p>
            <a:fld id="{CFD23924-925E-42CC-A6D0-77F769FDA06F}"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9" name="Segnaposto contenuto 8"/>
          <p:cNvSpPr>
            <a:spLocks noGrp="1"/>
          </p:cNvSpPr>
          <p:nvPr>
            <p:ph idx="1"/>
          </p:nvPr>
        </p:nvSpPr>
        <p:spPr>
          <a:xfrm>
            <a:off x="457200" y="1524000"/>
            <a:ext cx="8229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4" name="Segnaposto data 13"/>
          <p:cNvSpPr>
            <a:spLocks noGrp="1"/>
          </p:cNvSpPr>
          <p:nvPr>
            <p:ph type="dt" sz="half" idx="14"/>
          </p:nvPr>
        </p:nvSpPr>
        <p:spPr/>
        <p:txBody>
          <a:bodyPr/>
          <a:lstStyle/>
          <a:p>
            <a:fld id="{982437F2-8188-46A8-B008-F58440CCC599}" type="datetime1">
              <a:rPr lang="it-IT" smtClean="0"/>
              <a:pPr/>
              <a:t>13/11/2015</a:t>
            </a:fld>
            <a:endParaRPr lang="it-IT"/>
          </a:p>
        </p:txBody>
      </p:sp>
      <p:sp>
        <p:nvSpPr>
          <p:cNvPr id="15" name="Segnaposto numero diapositiva 14"/>
          <p:cNvSpPr>
            <a:spLocks noGrp="1"/>
          </p:cNvSpPr>
          <p:nvPr>
            <p:ph type="sldNum" sz="quarter" idx="15"/>
          </p:nvPr>
        </p:nvSpPr>
        <p:spPr/>
        <p:txBody>
          <a:bodyPr/>
          <a:lstStyle>
            <a:lvl1pPr algn="ctr">
              <a:defRPr/>
            </a:lvl1pPr>
          </a:lstStyle>
          <a:p>
            <a:fld id="{CFD23924-925E-42CC-A6D0-77F769FDA06F}" type="slidenum">
              <a:rPr lang="it-IT" smtClean="0"/>
              <a:pPr/>
              <a:t>‹N›</a:t>
            </a:fld>
            <a:endParaRPr lang="it-IT"/>
          </a:p>
        </p:txBody>
      </p:sp>
      <p:sp>
        <p:nvSpPr>
          <p:cNvPr id="16" name="Segnaposto piè di pagina 15"/>
          <p:cNvSpPr>
            <a:spLocks noGrp="1"/>
          </p:cNvSpPr>
          <p:nvPr>
            <p:ph type="ftr" sz="quarter" idx="16"/>
          </p:nvPr>
        </p:nvSpPr>
        <p:spPr/>
        <p:txBody>
          <a:bodyPr/>
          <a:lstStyle/>
          <a:p>
            <a:r>
              <a:rPr lang="it-IT" smtClean="0"/>
              <a:t>A.BALDI - G. CIPOLLARI</a:t>
            </a:r>
            <a:endParaRPr lang="it-IT"/>
          </a:p>
        </p:txBody>
      </p:sp>
      <p:sp>
        <p:nvSpPr>
          <p:cNvPr id="17" name="Titolo 16"/>
          <p:cNvSpPr>
            <a:spLocks noGrp="1"/>
          </p:cNvSpPr>
          <p:nvPr>
            <p:ph type="title"/>
          </p:nvPr>
        </p:nvSpPr>
        <p:spPr/>
        <p:txBody>
          <a:bodyPr rtlCol="0" anchor="b" anchorCtr="0"/>
          <a:lstStyle/>
          <a:p>
            <a:r>
              <a:rPr kumimoji="0" lang="it-IT" smtClean="0"/>
              <a:t>Fare clic per modificare lo stile del titolo</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fld id="{78BFEE07-9634-440F-A406-D826C71B27B0}" type="datetime1">
              <a:rPr lang="it-IT" smtClean="0"/>
              <a:pPr/>
              <a:t>13/11/2015</a:t>
            </a:fld>
            <a:endParaRPr lang="it-IT"/>
          </a:p>
        </p:txBody>
      </p:sp>
      <p:sp>
        <p:nvSpPr>
          <p:cNvPr id="5" name="Segnaposto piè di pagina 4"/>
          <p:cNvSpPr>
            <a:spLocks noGrp="1"/>
          </p:cNvSpPr>
          <p:nvPr>
            <p:ph type="ftr" sz="quarter" idx="11"/>
          </p:nvPr>
        </p:nvSpPr>
        <p:spPr/>
        <p:txBody>
          <a:bodyPr/>
          <a:lstStyle/>
          <a:p>
            <a:r>
              <a:rPr lang="it-IT" smtClean="0"/>
              <a:t>A.BALDI - G. CIPOLLARI</a:t>
            </a:r>
            <a:endParaRPr lang="it-IT"/>
          </a:p>
        </p:txBody>
      </p:sp>
      <p:sp>
        <p:nvSpPr>
          <p:cNvPr id="6" name="Segnaposto numero diapositiva 5"/>
          <p:cNvSpPr>
            <a:spLocks noGrp="1"/>
          </p:cNvSpPr>
          <p:nvPr>
            <p:ph type="sldNum" sz="quarter" idx="12"/>
          </p:nvPr>
        </p:nvSpPr>
        <p:spPr/>
        <p:txBody>
          <a:bodyPr/>
          <a:lstStyle/>
          <a:p>
            <a:fld id="{CFD23924-925E-42CC-A6D0-77F769FDA06F}" type="slidenum">
              <a:rPr lang="it-IT" smtClean="0"/>
              <a:pPr/>
              <a:t>‹N›</a:t>
            </a:fld>
            <a:endParaRPr lang="it-IT"/>
          </a:p>
        </p:txBody>
      </p:sp>
      <p:sp>
        <p:nvSpPr>
          <p:cNvPr id="2" name="Titolo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cxnSp>
        <p:nvCxnSpPr>
          <p:cNvPr id="7" name="Connettore 1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5" name="Segnaposto data 4"/>
          <p:cNvSpPr>
            <a:spLocks noGrp="1"/>
          </p:cNvSpPr>
          <p:nvPr>
            <p:ph type="dt" sz="half" idx="10"/>
          </p:nvPr>
        </p:nvSpPr>
        <p:spPr/>
        <p:txBody>
          <a:bodyPr/>
          <a:lstStyle/>
          <a:p>
            <a:fld id="{899D0EC8-7903-42BD-ABC7-265E5D3BDE5B}" type="datetime1">
              <a:rPr lang="it-IT" smtClean="0"/>
              <a:pPr/>
              <a:t>13/11/2015</a:t>
            </a:fld>
            <a:endParaRPr lang="it-IT"/>
          </a:p>
        </p:txBody>
      </p:sp>
      <p:sp>
        <p:nvSpPr>
          <p:cNvPr id="6" name="Segnaposto piè di pagina 5"/>
          <p:cNvSpPr>
            <a:spLocks noGrp="1"/>
          </p:cNvSpPr>
          <p:nvPr>
            <p:ph type="ftr" sz="quarter" idx="11"/>
          </p:nvPr>
        </p:nvSpPr>
        <p:spPr/>
        <p:txBody>
          <a:bodyPr/>
          <a:lstStyle/>
          <a:p>
            <a:r>
              <a:rPr lang="it-IT" smtClean="0"/>
              <a:t>A.BALDI - G. CIPOLLARI</a:t>
            </a:r>
            <a:endParaRPr lang="it-IT"/>
          </a:p>
        </p:txBody>
      </p:sp>
      <p:sp>
        <p:nvSpPr>
          <p:cNvPr id="7" name="Segnaposto numero diapositiva 6"/>
          <p:cNvSpPr>
            <a:spLocks noGrp="1"/>
          </p:cNvSpPr>
          <p:nvPr>
            <p:ph type="sldNum" sz="quarter" idx="12"/>
          </p:nvPr>
        </p:nvSpPr>
        <p:spPr/>
        <p:txBody>
          <a:bodyPr/>
          <a:lstStyle/>
          <a:p>
            <a:fld id="{CFD23924-925E-42CC-A6D0-77F769FDA06F}" type="slidenum">
              <a:rPr lang="it-IT" smtClean="0"/>
              <a:pPr/>
              <a:t>‹N›</a:t>
            </a:fld>
            <a:endParaRPr lang="it-IT"/>
          </a:p>
        </p:txBody>
      </p:sp>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11" name="Segnaposto contenuto 10"/>
          <p:cNvSpPr>
            <a:spLocks noGrp="1"/>
          </p:cNvSpPr>
          <p:nvPr>
            <p:ph sz="half" idx="1"/>
          </p:nvPr>
        </p:nvSpPr>
        <p:spPr>
          <a:xfrm>
            <a:off x="457200" y="1524000"/>
            <a:ext cx="4059936"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half" idx="2"/>
          </p:nvPr>
        </p:nvSpPr>
        <p:spPr>
          <a:xfrm>
            <a:off x="4648200" y="1524000"/>
            <a:ext cx="4059936"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9" name="Segnaposto numero diapositiva 8"/>
          <p:cNvSpPr>
            <a:spLocks noGrp="1"/>
          </p:cNvSpPr>
          <p:nvPr>
            <p:ph type="sldNum" sz="quarter" idx="12"/>
          </p:nvPr>
        </p:nvSpPr>
        <p:spPr/>
        <p:txBody>
          <a:bodyPr/>
          <a:lstStyle/>
          <a:p>
            <a:fld id="{CFD23924-925E-42CC-A6D0-77F769FDA06F}" type="slidenum">
              <a:rPr lang="it-IT" smtClean="0"/>
              <a:pPr/>
              <a:t>‹N›</a:t>
            </a:fld>
            <a:endParaRPr lang="it-IT"/>
          </a:p>
        </p:txBody>
      </p:sp>
      <p:sp>
        <p:nvSpPr>
          <p:cNvPr id="8" name="Segnaposto piè di pagina 7"/>
          <p:cNvSpPr>
            <a:spLocks noGrp="1"/>
          </p:cNvSpPr>
          <p:nvPr>
            <p:ph type="ftr" sz="quarter" idx="11"/>
          </p:nvPr>
        </p:nvSpPr>
        <p:spPr/>
        <p:txBody>
          <a:bodyPr/>
          <a:lstStyle/>
          <a:p>
            <a:r>
              <a:rPr lang="it-IT" smtClean="0"/>
              <a:t>A.BALDI - G. CIPOLLARI</a:t>
            </a:r>
            <a:endParaRPr lang="it-IT"/>
          </a:p>
        </p:txBody>
      </p:sp>
      <p:sp>
        <p:nvSpPr>
          <p:cNvPr id="7" name="Segnaposto data 6"/>
          <p:cNvSpPr>
            <a:spLocks noGrp="1"/>
          </p:cNvSpPr>
          <p:nvPr>
            <p:ph type="dt" sz="half" idx="10"/>
          </p:nvPr>
        </p:nvSpPr>
        <p:spPr/>
        <p:txBody>
          <a:bodyPr/>
          <a:lstStyle/>
          <a:p>
            <a:fld id="{8693508F-D6CE-4ECD-A134-668F44470F0B}" type="datetime1">
              <a:rPr lang="it-IT" smtClean="0"/>
              <a:pPr/>
              <a:t>13/11/2015</a:t>
            </a:fld>
            <a:endParaRPr lang="it-IT"/>
          </a:p>
        </p:txBody>
      </p:sp>
      <p:sp>
        <p:nvSpPr>
          <p:cNvPr id="3" name="Segnaposto testo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32" name="Segnaposto contenuto 31"/>
          <p:cNvSpPr>
            <a:spLocks noGrp="1"/>
          </p:cNvSpPr>
          <p:nvPr>
            <p:ph sz="half" idx="2"/>
          </p:nvPr>
        </p:nvSpPr>
        <p:spPr>
          <a:xfrm>
            <a:off x="457200" y="2201896"/>
            <a:ext cx="4038600" cy="3913632"/>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34" name="Segnaposto contenuto 33"/>
          <p:cNvSpPr>
            <a:spLocks noGrp="1"/>
          </p:cNvSpPr>
          <p:nvPr>
            <p:ph sz="quarter" idx="4"/>
          </p:nvPr>
        </p:nvSpPr>
        <p:spPr>
          <a:xfrm>
            <a:off x="4649788" y="2201896"/>
            <a:ext cx="4038600" cy="3913632"/>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 name="Titolo 1"/>
          <p:cNvSpPr>
            <a:spLocks noGrp="1"/>
          </p:cNvSpPr>
          <p:nvPr>
            <p:ph type="title"/>
          </p:nvPr>
        </p:nvSpPr>
        <p:spPr>
          <a:xfrm>
            <a:off x="457200" y="155448"/>
            <a:ext cx="8229600" cy="1143000"/>
          </a:xfrm>
        </p:spPr>
        <p:txBody>
          <a:bodyPr anchor="b" anchorCtr="0"/>
          <a:lstStyle>
            <a:lvl1pPr>
              <a:defRPr/>
            </a:lvl1pPr>
          </a:lstStyle>
          <a:p>
            <a:r>
              <a:rPr kumimoji="0" lang="it-IT" smtClean="0"/>
              <a:t>Fare clic per modificare lo stile del titolo</a:t>
            </a:r>
            <a:endParaRPr kumimoji="0" lang="en-US"/>
          </a:p>
        </p:txBody>
      </p:sp>
      <p:sp>
        <p:nvSpPr>
          <p:cNvPr id="12" name="Segnaposto testo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cxnSp>
        <p:nvCxnSpPr>
          <p:cNvPr id="10" name="Connettore 1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Connettore 1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fld id="{D3B1B6AF-7C35-4611-AA48-D1B024952D9F}" type="datetime1">
              <a:rPr lang="it-IT" smtClean="0"/>
              <a:pPr/>
              <a:t>13/11/2015</a:t>
            </a:fld>
            <a:endParaRPr lang="it-IT"/>
          </a:p>
        </p:txBody>
      </p:sp>
      <p:sp>
        <p:nvSpPr>
          <p:cNvPr id="4" name="Segnaposto piè di pagina 3"/>
          <p:cNvSpPr>
            <a:spLocks noGrp="1"/>
          </p:cNvSpPr>
          <p:nvPr>
            <p:ph type="ftr" sz="quarter" idx="11"/>
          </p:nvPr>
        </p:nvSpPr>
        <p:spPr/>
        <p:txBody>
          <a:bodyPr/>
          <a:lstStyle/>
          <a:p>
            <a:r>
              <a:rPr lang="it-IT" smtClean="0"/>
              <a:t>A.BALDI - G. CIPOLLARI</a:t>
            </a:r>
            <a:endParaRPr lang="it-IT"/>
          </a:p>
        </p:txBody>
      </p:sp>
      <p:sp>
        <p:nvSpPr>
          <p:cNvPr id="5" name="Segnaposto numero diapositiva 4"/>
          <p:cNvSpPr>
            <a:spLocks noGrp="1"/>
          </p:cNvSpPr>
          <p:nvPr>
            <p:ph type="sldNum" sz="quarter" idx="12"/>
          </p:nvPr>
        </p:nvSpPr>
        <p:spPr/>
        <p:txBody>
          <a:bodyPr/>
          <a:lstStyle/>
          <a:p>
            <a:fld id="{CFD23924-925E-42CC-A6D0-77F769FDA06F}" type="slidenum">
              <a:rPr lang="it-IT" smtClean="0"/>
              <a:pPr/>
              <a:t>‹N›</a:t>
            </a:fld>
            <a:endParaRPr lang="it-IT"/>
          </a:p>
        </p:txBody>
      </p:sp>
      <p:sp>
        <p:nvSpPr>
          <p:cNvPr id="2" name="Titolo 1"/>
          <p:cNvSpPr>
            <a:spLocks noGrp="1"/>
          </p:cNvSpPr>
          <p:nvPr>
            <p:ph type="title"/>
          </p:nvPr>
        </p:nvSpPr>
        <p:spPr/>
        <p:txBody>
          <a:bodyPr/>
          <a:lstStyle/>
          <a:p>
            <a:r>
              <a:rPr kumimoji="0" lang="it-IT" smtClean="0"/>
              <a:t>Fare clic per modificare lo stile del titolo</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0EE09AD-1ABD-4174-B2B8-11C5A76B6863}" type="datetime1">
              <a:rPr lang="it-IT" smtClean="0"/>
              <a:pPr/>
              <a:t>13/11/2015</a:t>
            </a:fld>
            <a:endParaRPr lang="it-IT"/>
          </a:p>
        </p:txBody>
      </p:sp>
      <p:sp>
        <p:nvSpPr>
          <p:cNvPr id="3" name="Segnaposto piè di pagina 2"/>
          <p:cNvSpPr>
            <a:spLocks noGrp="1"/>
          </p:cNvSpPr>
          <p:nvPr>
            <p:ph type="ftr" sz="quarter" idx="11"/>
          </p:nvPr>
        </p:nvSpPr>
        <p:spPr/>
        <p:txBody>
          <a:bodyPr/>
          <a:lstStyle/>
          <a:p>
            <a:r>
              <a:rPr lang="it-IT" smtClean="0"/>
              <a:t>A.BALDI - G. CIPOLLARI</a:t>
            </a:r>
            <a:endParaRPr lang="it-IT"/>
          </a:p>
        </p:txBody>
      </p:sp>
      <p:sp>
        <p:nvSpPr>
          <p:cNvPr id="4" name="Segnaposto numero diapositiva 3"/>
          <p:cNvSpPr>
            <a:spLocks noGrp="1"/>
          </p:cNvSpPr>
          <p:nvPr>
            <p:ph type="sldNum" sz="quarter" idx="12"/>
          </p:nvPr>
        </p:nvSpPr>
        <p:spPr/>
        <p:txBody>
          <a:bodyPr/>
          <a:lstStyle/>
          <a:p>
            <a:fld id="{CFD23924-925E-42CC-A6D0-77F769FDA06F}"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9" name="Segnaposto contenuto 28"/>
          <p:cNvSpPr>
            <a:spLocks noGrp="1"/>
          </p:cNvSpPr>
          <p:nvPr>
            <p:ph sz="quarter" idx="1"/>
          </p:nvPr>
        </p:nvSpPr>
        <p:spPr>
          <a:xfrm>
            <a:off x="457200" y="457200"/>
            <a:ext cx="6248400" cy="5715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3" name="Segnaposto testo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31" name="Titolo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it-IT" smtClean="0"/>
              <a:t>Fare clic per modificare lo stile del titolo</a:t>
            </a:r>
            <a:endParaRPr kumimoji="0" lang="en-US"/>
          </a:p>
        </p:txBody>
      </p:sp>
      <p:sp>
        <p:nvSpPr>
          <p:cNvPr id="8" name="Segnaposto data 7"/>
          <p:cNvSpPr>
            <a:spLocks noGrp="1"/>
          </p:cNvSpPr>
          <p:nvPr>
            <p:ph type="dt" sz="half" idx="14"/>
          </p:nvPr>
        </p:nvSpPr>
        <p:spPr/>
        <p:txBody>
          <a:bodyPr/>
          <a:lstStyle/>
          <a:p>
            <a:fld id="{AA5D2A88-ADFD-432C-9DC3-0B1844BB8253}" type="datetime1">
              <a:rPr lang="it-IT" smtClean="0"/>
              <a:pPr/>
              <a:t>13/11/2015</a:t>
            </a:fld>
            <a:endParaRPr lang="it-IT"/>
          </a:p>
        </p:txBody>
      </p:sp>
      <p:sp>
        <p:nvSpPr>
          <p:cNvPr id="9" name="Segnaposto numero diapositiva 8"/>
          <p:cNvSpPr>
            <a:spLocks noGrp="1"/>
          </p:cNvSpPr>
          <p:nvPr>
            <p:ph type="sldNum" sz="quarter" idx="15"/>
          </p:nvPr>
        </p:nvSpPr>
        <p:spPr/>
        <p:txBody>
          <a:bodyPr/>
          <a:lstStyle/>
          <a:p>
            <a:fld id="{CFD23924-925E-42CC-A6D0-77F769FDA06F}" type="slidenum">
              <a:rPr lang="it-IT" smtClean="0"/>
              <a:pPr/>
              <a:t>‹N›</a:t>
            </a:fld>
            <a:endParaRPr lang="it-IT"/>
          </a:p>
        </p:txBody>
      </p:sp>
      <p:sp>
        <p:nvSpPr>
          <p:cNvPr id="10" name="Segnaposto piè di pagina 9"/>
          <p:cNvSpPr>
            <a:spLocks noGrp="1"/>
          </p:cNvSpPr>
          <p:nvPr>
            <p:ph type="ftr" sz="quarter" idx="16"/>
          </p:nvPr>
        </p:nvSpPr>
        <p:spPr/>
        <p:txBody>
          <a:bodyPr/>
          <a:lstStyle/>
          <a:p>
            <a:r>
              <a:rPr lang="it-IT" smtClean="0"/>
              <a:t>A.BALDI - G. CIPOLLARI</a:t>
            </a:r>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it-IT" smtClean="0"/>
              <a:t>Fare clic sull'icona per inserire un'immagine</a:t>
            </a:r>
            <a:endParaRPr kumimoji="0" lang="en-US"/>
          </a:p>
        </p:txBody>
      </p:sp>
      <p:sp>
        <p:nvSpPr>
          <p:cNvPr id="4" name="Segnaposto testo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8" name="Segnaposto data 7"/>
          <p:cNvSpPr>
            <a:spLocks noGrp="1"/>
          </p:cNvSpPr>
          <p:nvPr>
            <p:ph type="dt" sz="half" idx="10"/>
          </p:nvPr>
        </p:nvSpPr>
        <p:spPr/>
        <p:txBody>
          <a:bodyPr/>
          <a:lstStyle/>
          <a:p>
            <a:fld id="{85E8AC82-9F14-47CF-8E98-EF0ED9DC5F4E}" type="datetime1">
              <a:rPr lang="it-IT" smtClean="0"/>
              <a:pPr/>
              <a:t>13/11/2015</a:t>
            </a:fld>
            <a:endParaRPr lang="it-IT"/>
          </a:p>
        </p:txBody>
      </p:sp>
      <p:sp>
        <p:nvSpPr>
          <p:cNvPr id="9" name="Segnaposto numero diapositiva 8"/>
          <p:cNvSpPr>
            <a:spLocks noGrp="1"/>
          </p:cNvSpPr>
          <p:nvPr>
            <p:ph type="sldNum" sz="quarter" idx="11"/>
          </p:nvPr>
        </p:nvSpPr>
        <p:spPr/>
        <p:txBody>
          <a:bodyPr/>
          <a:lstStyle/>
          <a:p>
            <a:fld id="{CFD23924-925E-42CC-A6D0-77F769FDA06F}" type="slidenum">
              <a:rPr lang="it-IT" smtClean="0"/>
              <a:pPr/>
              <a:t>‹N›</a:t>
            </a:fld>
            <a:endParaRPr lang="it-IT"/>
          </a:p>
        </p:txBody>
      </p:sp>
      <p:sp>
        <p:nvSpPr>
          <p:cNvPr id="10" name="Segnaposto piè di pagina 9"/>
          <p:cNvSpPr>
            <a:spLocks noGrp="1"/>
          </p:cNvSpPr>
          <p:nvPr>
            <p:ph type="ftr" sz="quarter" idx="12"/>
          </p:nvPr>
        </p:nvSpPr>
        <p:spPr/>
        <p:txBody>
          <a:bodyPr/>
          <a:lstStyle/>
          <a:p>
            <a:r>
              <a:rPr lang="it-IT" smtClean="0"/>
              <a:t>A.BALDI - G. CIPOLLARI</a:t>
            </a:r>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24" name="Segnaposto data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BA0C94A-EC8D-4AB8-8ABD-C3A4B4B93156}" type="datetime1">
              <a:rPr lang="it-IT" smtClean="0"/>
              <a:pPr/>
              <a:t>13/11/2015</a:t>
            </a:fld>
            <a:endParaRPr lang="it-IT"/>
          </a:p>
        </p:txBody>
      </p:sp>
      <p:sp>
        <p:nvSpPr>
          <p:cNvPr id="10" name="Segnaposto piè di pagina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r>
              <a:rPr lang="it-IT" smtClean="0"/>
              <a:t>A.BALDI - G. CIPOLLARI</a:t>
            </a:r>
            <a:endParaRPr lang="it-IT"/>
          </a:p>
        </p:txBody>
      </p:sp>
      <p:sp>
        <p:nvSpPr>
          <p:cNvPr id="22" name="Segnaposto numero diapositiva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FD23924-925E-42CC-A6D0-77F769FDA06F}" type="slidenum">
              <a:rPr lang="it-IT" smtClean="0"/>
              <a:pPr/>
              <a:t>‹N›</a:t>
            </a:fld>
            <a:endParaRPr lang="it-IT"/>
          </a:p>
        </p:txBody>
      </p:sp>
      <p:sp>
        <p:nvSpPr>
          <p:cNvPr id="5" name="Segnaposto titolo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it-IT" smtClean="0"/>
              <a:t>Fare clic per modificare lo stile del titolo</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Layout" Target="../slideLayouts/slideLayout4.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rPr>
              <a:t>INNOVAZIONE vs L’ETICA DELLA SOLIDARIETÀ E RESPONSABILITÀ</a:t>
            </a:r>
            <a:endParaRPr lang="it-IT" dirty="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endParaRPr>
          </a:p>
        </p:txBody>
      </p:sp>
      <p:sp>
        <p:nvSpPr>
          <p:cNvPr id="4" name="Segnaposto contenuto 3"/>
          <p:cNvSpPr>
            <a:spLocks noGrp="1"/>
          </p:cNvSpPr>
          <p:nvPr>
            <p:ph sz="half" idx="2"/>
          </p:nvPr>
        </p:nvSpPr>
        <p:spPr>
          <a:xfrm>
            <a:off x="4427984" y="1600200"/>
            <a:ext cx="4608512" cy="4525963"/>
          </a:xfrm>
        </p:spPr>
        <p:txBody>
          <a:bodyPr>
            <a:normAutofit/>
          </a:bodyPr>
          <a:lstStyle/>
          <a:p>
            <a:r>
              <a:rPr lang="it-IT" sz="4000" b="1"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latin typeface="+mj-lt"/>
                <a:ea typeface="+mj-ea"/>
                <a:cs typeface="+mj-cs"/>
              </a:rPr>
              <a:t>Chi siamo ? </a:t>
            </a:r>
          </a:p>
          <a:p>
            <a:r>
              <a:rPr lang="it-IT" sz="4000" b="1"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latin typeface="+mj-lt"/>
                <a:ea typeface="+mj-ea"/>
                <a:cs typeface="+mj-cs"/>
              </a:rPr>
              <a:t>Da dove veniamo?</a:t>
            </a:r>
          </a:p>
          <a:p>
            <a:r>
              <a:rPr lang="it-IT" sz="4000" b="1"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latin typeface="+mj-lt"/>
                <a:ea typeface="+mj-ea"/>
                <a:cs typeface="+mj-cs"/>
              </a:rPr>
              <a:t>Dove andiamo?</a:t>
            </a:r>
          </a:p>
        </p:txBody>
      </p:sp>
      <p:pic>
        <p:nvPicPr>
          <p:cNvPr id="17410" name="Picture 2" descr="Un possibile dibattito per l’etica"/>
          <p:cNvPicPr>
            <a:picLocks noChangeAspect="1" noChangeArrowheads="1"/>
          </p:cNvPicPr>
          <p:nvPr/>
        </p:nvPicPr>
        <p:blipFill>
          <a:blip r:embed="rId2" cstate="print"/>
          <a:srcRect/>
          <a:stretch>
            <a:fillRect/>
          </a:stretch>
        </p:blipFill>
        <p:spPr bwMode="auto">
          <a:xfrm>
            <a:off x="395536" y="1628800"/>
            <a:ext cx="3888432" cy="2998552"/>
          </a:xfrm>
          <a:prstGeom prst="rect">
            <a:avLst/>
          </a:prstGeom>
          <a:noFill/>
        </p:spPr>
      </p:pic>
      <p:sp>
        <p:nvSpPr>
          <p:cNvPr id="6" name="Rettangolo 5"/>
          <p:cNvSpPr/>
          <p:nvPr/>
        </p:nvSpPr>
        <p:spPr>
          <a:xfrm>
            <a:off x="611560" y="4797152"/>
            <a:ext cx="7992888" cy="1569660"/>
          </a:xfrm>
          <a:prstGeom prst="rect">
            <a:avLst/>
          </a:prstGeom>
        </p:spPr>
        <p:txBody>
          <a:bodyPr wrap="square">
            <a:spAutoFit/>
          </a:bodyPr>
          <a:lstStyle/>
          <a:p>
            <a:r>
              <a:rPr lang="it-IT" sz="2400" b="1"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latin typeface="+mj-lt"/>
                <a:ea typeface="+mj-ea"/>
                <a:cs typeface="+mj-cs"/>
              </a:rPr>
              <a:t>“Ci sarebbe come un’armonia prestabilita che spinge gli individui a inscriversi in un’etica di solidarietà in seno a una comunità e che spinge la società a imporre agli individui un’etica di solidarietà.” (L’etica della relianza in E. </a:t>
            </a:r>
            <a:r>
              <a:rPr lang="it-IT" sz="2400" b="1" dirty="0" err="1"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latin typeface="+mj-lt"/>
                <a:ea typeface="+mj-ea"/>
                <a:cs typeface="+mj-cs"/>
              </a:rPr>
              <a:t>Morin</a:t>
            </a:r>
            <a:r>
              <a:rPr lang="it-IT" sz="2400" b="1"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latin typeface="+mj-lt"/>
                <a:ea typeface="+mj-ea"/>
                <a:cs typeface="+mj-cs"/>
              </a:rPr>
              <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t>CONSAPEVOLEZZE NECESSARIE</a:t>
            </a:r>
            <a:endParaRPr lang="it-IT" dirty="0"/>
          </a:p>
        </p:txBody>
      </p:sp>
      <p:sp>
        <p:nvSpPr>
          <p:cNvPr id="3" name="Segnaposto contenuto 2"/>
          <p:cNvSpPr>
            <a:spLocks noGrp="1"/>
          </p:cNvSpPr>
          <p:nvPr>
            <p:ph idx="1"/>
          </p:nvPr>
        </p:nvSpPr>
        <p:spPr>
          <a:xfrm>
            <a:off x="4716016" y="1844824"/>
            <a:ext cx="4114800" cy="3629000"/>
          </a:xfrm>
        </p:spPr>
        <p:txBody>
          <a:bodyPr>
            <a:normAutofit fontScale="70000" lnSpcReduction="20000"/>
          </a:bodyPr>
          <a:lstStyle/>
          <a:p>
            <a:pPr>
              <a:buNone/>
            </a:pPr>
            <a:r>
              <a:rPr lang="it-IT" b="1" dirty="0" smtClean="0"/>
              <a:t>Si tratta di promuovere una </a:t>
            </a:r>
          </a:p>
          <a:p>
            <a:pPr>
              <a:buNone/>
            </a:pPr>
            <a:r>
              <a:rPr lang="it-IT" b="1" dirty="0" smtClean="0"/>
              <a:t>pratica formativa segnata </a:t>
            </a:r>
          </a:p>
          <a:p>
            <a:pPr>
              <a:buNone/>
            </a:pPr>
            <a:r>
              <a:rPr lang="it-IT" b="1" dirty="0" smtClean="0"/>
              <a:t>dall’esigenza di favorire </a:t>
            </a:r>
          </a:p>
          <a:p>
            <a:pPr>
              <a:buNone/>
            </a:pPr>
            <a:r>
              <a:rPr lang="it-IT" b="1" dirty="0" smtClean="0"/>
              <a:t>un’acquisizione di conoscenze e </a:t>
            </a:r>
          </a:p>
          <a:p>
            <a:pPr>
              <a:buNone/>
            </a:pPr>
            <a:r>
              <a:rPr lang="it-IT" b="1" dirty="0" smtClean="0"/>
              <a:t>abilità del cui valore, ai fini dello </a:t>
            </a:r>
          </a:p>
          <a:p>
            <a:pPr>
              <a:buNone/>
            </a:pPr>
            <a:r>
              <a:rPr lang="it-IT" b="1" dirty="0" smtClean="0"/>
              <a:t>sviluppo personale, culturale e </a:t>
            </a:r>
          </a:p>
          <a:p>
            <a:pPr>
              <a:buNone/>
            </a:pPr>
            <a:r>
              <a:rPr lang="it-IT" b="1" dirty="0" smtClean="0"/>
              <a:t> professionale  </a:t>
            </a:r>
            <a:r>
              <a:rPr lang="it-IT"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siano consapevoli  docenti, studenti, genitori  </a:t>
            </a:r>
            <a:r>
              <a:rPr lang="it-IT" b="1" dirty="0" smtClean="0"/>
              <a:t>con l’obiettivo di  conseguire  le competenze finali  indicate nella programmazione didattica (POF) </a:t>
            </a:r>
          </a:p>
          <a:p>
            <a:pPr>
              <a:buNone/>
            </a:pPr>
            <a:endParaRPr lang="it-IT" dirty="0"/>
          </a:p>
        </p:txBody>
      </p:sp>
      <p:graphicFrame>
        <p:nvGraphicFramePr>
          <p:cNvPr id="5" name="Tabella 4"/>
          <p:cNvGraphicFramePr>
            <a:graphicFrameLocks noGrp="1"/>
          </p:cNvGraphicFramePr>
          <p:nvPr/>
        </p:nvGraphicFramePr>
        <p:xfrm>
          <a:off x="395536" y="3933056"/>
          <a:ext cx="3528392" cy="1112520"/>
        </p:xfrm>
        <a:graphic>
          <a:graphicData uri="http://schemas.openxmlformats.org/drawingml/2006/table">
            <a:tbl>
              <a:tblPr firstRow="1" bandRow="1">
                <a:tableStyleId>{5C22544A-7EE6-4342-B048-85BDC9FD1C3A}</a:tableStyleId>
              </a:tblPr>
              <a:tblGrid>
                <a:gridCol w="3528392"/>
              </a:tblGrid>
              <a:tr h="370840">
                <a:tc>
                  <a:txBody>
                    <a:bodyPr/>
                    <a:lstStyle/>
                    <a:p>
                      <a:r>
                        <a:rPr lang="it-IT" dirty="0" smtClean="0"/>
                        <a:t>Obiettivo Formativo</a:t>
                      </a:r>
                      <a:endParaRPr lang="it-IT" dirty="0"/>
                    </a:p>
                  </a:txBody>
                  <a:tcPr/>
                </a:tc>
              </a:tr>
              <a:tr h="370840">
                <a:tc>
                  <a:txBody>
                    <a:bodyPr/>
                    <a:lstStyle/>
                    <a:p>
                      <a:r>
                        <a:rPr lang="it-IT" b="1" dirty="0" smtClean="0"/>
                        <a:t>Competenze</a:t>
                      </a:r>
                      <a:endParaRPr lang="it-IT" b="1" dirty="0"/>
                    </a:p>
                  </a:txBody>
                  <a:tcPr/>
                </a:tc>
              </a:tr>
              <a:tr h="370840">
                <a:tc>
                  <a:txBody>
                    <a:bodyPr/>
                    <a:lstStyle/>
                    <a:p>
                      <a:r>
                        <a:rPr lang="it-IT" b="1" i="1" dirty="0" smtClean="0"/>
                        <a:t>cittadinanza attiva </a:t>
                      </a:r>
                      <a:endParaRPr lang="it-IT" b="1" i="1" dirty="0"/>
                    </a:p>
                  </a:txBody>
                  <a:tcPr/>
                </a:tc>
              </a:tr>
            </a:tbl>
          </a:graphicData>
        </a:graphic>
      </p:graphicFrame>
      <p:sp>
        <p:nvSpPr>
          <p:cNvPr id="6" name="Rettangolo 5"/>
          <p:cNvSpPr/>
          <p:nvPr/>
        </p:nvSpPr>
        <p:spPr>
          <a:xfrm>
            <a:off x="827584" y="1412776"/>
            <a:ext cx="280831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IL PATTO </a:t>
            </a:r>
            <a:r>
              <a:rPr lang="it-IT" dirty="0" err="1" smtClean="0"/>
              <a:t>D’AULA</a:t>
            </a:r>
            <a:endParaRPr lang="it-IT" dirty="0"/>
          </a:p>
        </p:txBody>
      </p:sp>
      <p:pic>
        <p:nvPicPr>
          <p:cNvPr id="9220" name="Picture 4" descr="http://www.comprensivomontemurlo.gov.it/images/PrimariaOste/Lezione%20Federica%20Anna%20Frank%20Oste.jpg"/>
          <p:cNvPicPr>
            <a:picLocks noChangeAspect="1" noChangeArrowheads="1"/>
          </p:cNvPicPr>
          <p:nvPr/>
        </p:nvPicPr>
        <p:blipFill>
          <a:blip r:embed="rId2" cstate="print"/>
          <a:srcRect/>
          <a:stretch>
            <a:fillRect/>
          </a:stretch>
        </p:blipFill>
        <p:spPr bwMode="auto">
          <a:xfrm>
            <a:off x="1187624" y="2276872"/>
            <a:ext cx="2063552" cy="1547664"/>
          </a:xfrm>
          <a:prstGeom prst="rect">
            <a:avLst/>
          </a:prstGeom>
          <a:noFill/>
        </p:spPr>
      </p:pic>
      <p:sp>
        <p:nvSpPr>
          <p:cNvPr id="7" name="Segnaposto piè di pagina 6"/>
          <p:cNvSpPr>
            <a:spLocks noGrp="1"/>
          </p:cNvSpPr>
          <p:nvPr>
            <p:ph type="ftr" sz="quarter" idx="16"/>
          </p:nvPr>
        </p:nvSpPr>
        <p:spPr/>
        <p:txBody>
          <a:bodyPr/>
          <a:lstStyle/>
          <a:p>
            <a:r>
              <a:rPr lang="it-IT" smtClean="0"/>
              <a:t>A.BALDI - G. CIPOLLARI</a:t>
            </a:r>
            <a:endParaRPr lang="it-IT"/>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1403648" y="476672"/>
            <a:ext cx="6408712" cy="20162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dirty="0" smtClean="0"/>
          </a:p>
          <a:p>
            <a:r>
              <a:rPr lang="it-IT" dirty="0" smtClean="0"/>
              <a:t>Il processo di valutazione- certificazione : non  è un momento circoscritto ed isolato, ma è frutto di un </a:t>
            </a:r>
            <a:r>
              <a:rPr lang="it-IT" b="1" dirty="0" smtClean="0"/>
              <a:t>processo</a:t>
            </a:r>
            <a:r>
              <a:rPr lang="it-IT" dirty="0" smtClean="0"/>
              <a:t>  prolungato nel tempo e con azioni osservative sistematiche, utilizzo di strumenti adeguati [compiti in situazione, su problema, su progetto …] </a:t>
            </a:r>
            <a:endParaRPr lang="it-IT" dirty="0"/>
          </a:p>
        </p:txBody>
      </p:sp>
      <p:sp>
        <p:nvSpPr>
          <p:cNvPr id="6" name="Rettangolo 5"/>
          <p:cNvSpPr/>
          <p:nvPr/>
        </p:nvSpPr>
        <p:spPr>
          <a:xfrm>
            <a:off x="755576" y="3573016"/>
            <a:ext cx="7272808" cy="1584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dirty="0" smtClean="0"/>
          </a:p>
          <a:p>
            <a:r>
              <a:rPr lang="it-IT" dirty="0" smtClean="0"/>
              <a:t>Esso non può limitarsi ad un approccio solo disciplinare, ma anche  interdisciplinare e di tecniche operative.  Quindi la necessità dell’uso delle </a:t>
            </a:r>
            <a:r>
              <a:rPr lang="it-IT" b="1" dirty="0" smtClean="0"/>
              <a:t>didattiche attive [</a:t>
            </a:r>
            <a:r>
              <a:rPr lang="it-IT" b="1" dirty="0" err="1" smtClean="0"/>
              <a:t>laboratoriale</a:t>
            </a:r>
            <a:r>
              <a:rPr lang="it-IT" b="1" dirty="0" smtClean="0"/>
              <a:t>, cooperative </a:t>
            </a:r>
            <a:r>
              <a:rPr lang="it-IT" b="1" dirty="0" err="1" smtClean="0"/>
              <a:t>learning</a:t>
            </a:r>
            <a:r>
              <a:rPr lang="it-IT" b="1" dirty="0" smtClean="0"/>
              <a:t>, giochi di simulazione, </a:t>
            </a:r>
            <a:r>
              <a:rPr lang="it-IT" b="1" dirty="0" err="1" smtClean="0"/>
              <a:t>flipped</a:t>
            </a:r>
            <a:r>
              <a:rPr lang="it-IT" b="1" dirty="0" smtClean="0"/>
              <a:t> </a:t>
            </a:r>
            <a:r>
              <a:rPr lang="it-IT" b="1" dirty="0" err="1" smtClean="0"/>
              <a:t>classrooom</a:t>
            </a:r>
            <a:r>
              <a:rPr lang="it-IT" b="1" dirty="0" smtClean="0"/>
              <a:t>, cooperative </a:t>
            </a:r>
            <a:r>
              <a:rPr lang="it-IT" b="1" dirty="0" err="1" smtClean="0"/>
              <a:t>serving</a:t>
            </a:r>
            <a:r>
              <a:rPr lang="it-IT" b="1" dirty="0" smtClean="0"/>
              <a:t>, </a:t>
            </a:r>
            <a:r>
              <a:rPr lang="it-IT" b="1" dirty="0" err="1" smtClean="0"/>
              <a:t>peer</a:t>
            </a:r>
            <a:r>
              <a:rPr lang="it-IT" b="1" dirty="0" smtClean="0"/>
              <a:t> </a:t>
            </a:r>
            <a:r>
              <a:rPr lang="it-IT" b="1" dirty="0" err="1" smtClean="0"/>
              <a:t>education…</a:t>
            </a:r>
            <a:r>
              <a:rPr lang="it-IT" b="1" dirty="0" smtClean="0"/>
              <a:t>] </a:t>
            </a:r>
            <a:endParaRPr lang="it-IT" dirty="0"/>
          </a:p>
        </p:txBody>
      </p:sp>
      <p:sp>
        <p:nvSpPr>
          <p:cNvPr id="7" name="Segnaposto piè di pagina 6"/>
          <p:cNvSpPr>
            <a:spLocks noGrp="1"/>
          </p:cNvSpPr>
          <p:nvPr>
            <p:ph type="ftr" sz="quarter" idx="11"/>
          </p:nvPr>
        </p:nvSpPr>
        <p:spPr/>
        <p:txBody>
          <a:bodyPr/>
          <a:lstStyle/>
          <a:p>
            <a:r>
              <a:rPr lang="it-IT" smtClean="0"/>
              <a:t>A.BALDI - G. CIPOLLARI</a:t>
            </a:r>
            <a:endParaRPr lang="it-IT"/>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smtClean="0"/>
              <a:t>LO SVILUPPO DELLE COMPETENZE</a:t>
            </a:r>
            <a:endParaRPr lang="it-IT" dirty="0"/>
          </a:p>
        </p:txBody>
      </p:sp>
      <p:sp>
        <p:nvSpPr>
          <p:cNvPr id="3" name="Segnaposto contenuto 2"/>
          <p:cNvSpPr>
            <a:spLocks noGrp="1"/>
          </p:cNvSpPr>
          <p:nvPr>
            <p:ph idx="1"/>
          </p:nvPr>
        </p:nvSpPr>
        <p:spPr>
          <a:xfrm>
            <a:off x="4283968" y="1600201"/>
            <a:ext cx="4402832" cy="3556992"/>
          </a:xfrm>
        </p:spPr>
        <p:txBody>
          <a:bodyPr>
            <a:normAutofit fontScale="70000" lnSpcReduction="20000"/>
          </a:bodyPr>
          <a:lstStyle/>
          <a:p>
            <a:pPr>
              <a:buNone/>
            </a:pPr>
            <a:r>
              <a:rPr lang="it-IT" b="1" dirty="0" smtClean="0"/>
              <a:t>Una competenza si sviluppa in un </a:t>
            </a:r>
          </a:p>
          <a:p>
            <a:pPr>
              <a:buNone/>
            </a:pPr>
            <a:r>
              <a:rPr lang="it-IT" b="1" dirty="0" smtClean="0"/>
              <a:t>Contesto  in Situazione (Sit)  nel quale </a:t>
            </a:r>
          </a:p>
          <a:p>
            <a:pPr>
              <a:buNone/>
            </a:pPr>
            <a:r>
              <a:rPr lang="it-IT" b="1" dirty="0" smtClean="0"/>
              <a:t>lo studente è  coinvolto, personalmente </a:t>
            </a:r>
          </a:p>
          <a:p>
            <a:pPr>
              <a:buNone/>
            </a:pPr>
            <a:r>
              <a:rPr lang="it-IT" b="1" dirty="0" smtClean="0"/>
              <a:t> e  collettivamente nel portare a </a:t>
            </a:r>
          </a:p>
          <a:p>
            <a:pPr>
              <a:buNone/>
            </a:pPr>
            <a:r>
              <a:rPr lang="it-IT" b="1" dirty="0" smtClean="0"/>
              <a:t>termine  Compiti (Cm) , legati alla </a:t>
            </a:r>
          </a:p>
          <a:p>
            <a:pPr>
              <a:buNone/>
            </a:pPr>
            <a:r>
              <a:rPr lang="it-IT" b="1" dirty="0" smtClean="0"/>
              <a:t> risoluzione di  problemi ( Problem </a:t>
            </a:r>
          </a:p>
          <a:p>
            <a:pPr>
              <a:buNone/>
            </a:pPr>
            <a:r>
              <a:rPr lang="it-IT" b="1" dirty="0" smtClean="0"/>
              <a:t>Solving), che implicano  l’attivazione  </a:t>
            </a:r>
          </a:p>
          <a:p>
            <a:pPr>
              <a:buNone/>
            </a:pPr>
            <a:r>
              <a:rPr lang="it-IT" b="1" dirty="0" smtClean="0"/>
              <a:t>della  metacognizione  (M)  con </a:t>
            </a:r>
          </a:p>
          <a:p>
            <a:pPr>
              <a:buNone/>
            </a:pPr>
            <a:r>
              <a:rPr lang="it-IT" b="1" dirty="0" smtClean="0"/>
              <a:t>capacità di transfert (T) di quanto </a:t>
            </a:r>
          </a:p>
          <a:p>
            <a:pPr>
              <a:buNone/>
            </a:pPr>
            <a:r>
              <a:rPr lang="it-IT" b="1" dirty="0" smtClean="0"/>
              <a:t>sa,(S)  sa fare,( F) sa essere (E)</a:t>
            </a:r>
          </a:p>
          <a:p>
            <a:pPr>
              <a:buNone/>
            </a:pPr>
            <a:r>
              <a:rPr lang="it-IT" b="1" dirty="0" smtClean="0"/>
              <a:t>collaborando  con gli altri.</a:t>
            </a:r>
            <a:endParaRPr lang="it-IT" dirty="0"/>
          </a:p>
        </p:txBody>
      </p:sp>
      <p:sp>
        <p:nvSpPr>
          <p:cNvPr id="4" name="Rettangolo 3"/>
          <p:cNvSpPr/>
          <p:nvPr/>
        </p:nvSpPr>
        <p:spPr>
          <a:xfrm>
            <a:off x="323528" y="5373216"/>
            <a:ext cx="4320480" cy="923330"/>
          </a:xfrm>
          <a:prstGeom prst="rect">
            <a:avLst/>
          </a:prstGeom>
        </p:spPr>
        <p:txBody>
          <a:bodyPr wrap="square">
            <a:spAutoFit/>
          </a:bodyPr>
          <a:lstStyle/>
          <a:p>
            <a:pPr algn="ctr">
              <a:buFontTx/>
              <a:buNone/>
            </a:pPr>
            <a:r>
              <a:rPr lang="it-IT" dirty="0" smtClean="0"/>
              <a:t>                                                      M con T</a:t>
            </a:r>
          </a:p>
          <a:p>
            <a:pPr algn="ctr">
              <a:buFontTx/>
              <a:buNone/>
            </a:pPr>
            <a:r>
              <a:rPr lang="it-IT"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a:t>
            </a:r>
            <a:r>
              <a:rPr lang="it-IT" dirty="0" smtClean="0"/>
              <a:t> =  </a:t>
            </a:r>
            <a:r>
              <a:rPr lang="it-IT" dirty="0" err="1" smtClean="0"/>
              <a:t>Ps</a:t>
            </a:r>
            <a:r>
              <a:rPr lang="it-IT" dirty="0" smtClean="0"/>
              <a:t>  di Cm in Sit</a:t>
            </a:r>
          </a:p>
          <a:p>
            <a:pPr algn="ctr">
              <a:buFontTx/>
              <a:buNone/>
            </a:pPr>
            <a:r>
              <a:rPr lang="it-IT" dirty="0" smtClean="0"/>
              <a:t>                                                         S + F + E</a:t>
            </a:r>
            <a:endParaRPr lang="it-IT" dirty="0"/>
          </a:p>
        </p:txBody>
      </p:sp>
      <p:cxnSp>
        <p:nvCxnSpPr>
          <p:cNvPr id="6" name="Connettore 2 5"/>
          <p:cNvCxnSpPr/>
          <p:nvPr/>
        </p:nvCxnSpPr>
        <p:spPr>
          <a:xfrm flipV="1">
            <a:off x="3275856" y="5517232"/>
            <a:ext cx="288032" cy="14401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a:off x="3563888" y="5877272"/>
            <a:ext cx="360040" cy="14401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9218" name="Picture 2" descr="http://ospitiweb.indire.it/adi/Canada/immagini/Ca7_530.gif"/>
          <p:cNvPicPr>
            <a:picLocks noChangeAspect="1" noChangeArrowheads="1"/>
          </p:cNvPicPr>
          <p:nvPr/>
        </p:nvPicPr>
        <p:blipFill>
          <a:blip r:embed="rId2" cstate="print"/>
          <a:srcRect/>
          <a:stretch>
            <a:fillRect/>
          </a:stretch>
        </p:blipFill>
        <p:spPr bwMode="auto">
          <a:xfrm>
            <a:off x="251520" y="1772816"/>
            <a:ext cx="3971925" cy="3943350"/>
          </a:xfrm>
          <a:prstGeom prst="rect">
            <a:avLst/>
          </a:prstGeom>
          <a:noFill/>
        </p:spPr>
      </p:pic>
      <p:sp>
        <p:nvSpPr>
          <p:cNvPr id="14" name="Rettangolo 13"/>
          <p:cNvSpPr/>
          <p:nvPr/>
        </p:nvSpPr>
        <p:spPr>
          <a:xfrm>
            <a:off x="4716016" y="5013176"/>
            <a:ext cx="4248472" cy="1200329"/>
          </a:xfrm>
          <a:prstGeom prst="rect">
            <a:avLst/>
          </a:prstGeom>
        </p:spPr>
        <p:txBody>
          <a:bodyPr wrap="square">
            <a:spAutoFit/>
          </a:bodyPr>
          <a:lstStyle/>
          <a:p>
            <a:r>
              <a:rPr lang="it-IT" dirty="0" smtClean="0"/>
              <a:t>Raccomandazione per il Quadro Europeo delle Qualifiche (EQF: </a:t>
            </a:r>
            <a:r>
              <a:rPr lang="it-IT" i="1" dirty="0" err="1" smtClean="0"/>
              <a:t>European</a:t>
            </a:r>
            <a:r>
              <a:rPr lang="it-IT" i="1" dirty="0" smtClean="0"/>
              <a:t> </a:t>
            </a:r>
            <a:r>
              <a:rPr lang="it-IT" i="1" dirty="0" err="1" smtClean="0"/>
              <a:t>Qualification</a:t>
            </a:r>
            <a:r>
              <a:rPr lang="it-IT" i="1" dirty="0" smtClean="0"/>
              <a:t> </a:t>
            </a:r>
            <a:r>
              <a:rPr lang="it-IT" i="1" dirty="0" err="1" smtClean="0"/>
              <a:t>Framework</a:t>
            </a:r>
            <a:r>
              <a:rPr lang="it-IT" i="1" dirty="0" smtClean="0"/>
              <a:t>), pag 5 </a:t>
            </a:r>
            <a:r>
              <a:rPr lang="it-IT" i="1" dirty="0" err="1" smtClean="0"/>
              <a:t>Linee_guida</a:t>
            </a:r>
            <a:r>
              <a:rPr lang="it-IT" i="1" dirty="0" smtClean="0"/>
              <a:t> MIUR</a:t>
            </a:r>
            <a:endParaRPr lang="it-IT" dirty="0"/>
          </a:p>
        </p:txBody>
      </p:sp>
      <p:sp>
        <p:nvSpPr>
          <p:cNvPr id="9" name="Segnaposto piè di pagina 8"/>
          <p:cNvSpPr>
            <a:spLocks noGrp="1"/>
          </p:cNvSpPr>
          <p:nvPr>
            <p:ph type="ftr" sz="quarter" idx="16"/>
          </p:nvPr>
        </p:nvSpPr>
        <p:spPr/>
        <p:txBody>
          <a:bodyPr/>
          <a:lstStyle/>
          <a:p>
            <a:r>
              <a:rPr lang="it-IT" smtClean="0"/>
              <a:t>A.BALDI - G. CIPOLLARI</a:t>
            </a:r>
            <a:endParaRPr lang="it-IT"/>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r>
              <a:rPr lang="it-IT" smtClean="0"/>
              <a:t>A.BALDI - G. CIPOLLARI</a:t>
            </a:r>
            <a:endParaRPr lang="it-IT"/>
          </a:p>
        </p:txBody>
      </p:sp>
      <p:sp>
        <p:nvSpPr>
          <p:cNvPr id="3" name="Titolo 2"/>
          <p:cNvSpPr>
            <a:spLocks noGrp="1"/>
          </p:cNvSpPr>
          <p:nvPr>
            <p:ph type="title"/>
          </p:nvPr>
        </p:nvSpPr>
        <p:spPr/>
        <p:txBody>
          <a:bodyPr>
            <a:normAutofit/>
          </a:bodyPr>
          <a:lstStyle/>
          <a:p>
            <a:pPr fontAlgn="auto">
              <a:spcAft>
                <a:spcPts val="0"/>
              </a:spcAft>
              <a:defRPr/>
            </a:pPr>
            <a:r>
              <a:rPr lang="it-IT" b="1" dirty="0" smtClean="0"/>
              <a:t>La DIDATTICA per COMPETENZE</a:t>
            </a:r>
            <a:endParaRPr lang="it-IT" b="1" dirty="0"/>
          </a:p>
        </p:txBody>
      </p:sp>
      <p:sp>
        <p:nvSpPr>
          <p:cNvPr id="9218" name="Segnaposto contenuto 1"/>
          <p:cNvSpPr>
            <a:spLocks noGrp="1"/>
          </p:cNvSpPr>
          <p:nvPr>
            <p:ph sz="half" idx="1"/>
          </p:nvPr>
        </p:nvSpPr>
        <p:spPr/>
        <p:txBody>
          <a:bodyPr>
            <a:normAutofit fontScale="77500" lnSpcReduction="20000"/>
          </a:bodyPr>
          <a:lstStyle/>
          <a:p>
            <a:pPr marL="0" indent="0">
              <a:buFont typeface="Wingdings 2" pitchFamily="18" charset="2"/>
              <a:buNone/>
            </a:pPr>
            <a:endParaRPr lang="it-IT" altLang="it-IT" dirty="0" smtClean="0"/>
          </a:p>
          <a:p>
            <a:pPr marL="0" indent="0">
              <a:buFont typeface="Wingdings 2" pitchFamily="18" charset="2"/>
              <a:buNone/>
            </a:pPr>
            <a:endParaRPr lang="it-IT" altLang="it-IT" dirty="0" smtClean="0"/>
          </a:p>
        </p:txBody>
      </p:sp>
      <p:sp>
        <p:nvSpPr>
          <p:cNvPr id="5" name="Segnaposto contenuto 4"/>
          <p:cNvSpPr>
            <a:spLocks noGrp="1"/>
          </p:cNvSpPr>
          <p:nvPr>
            <p:ph sz="half" idx="2"/>
          </p:nvPr>
        </p:nvSpPr>
        <p:spPr/>
        <p:txBody>
          <a:bodyPr>
            <a:normAutofit fontScale="77500" lnSpcReduction="20000"/>
          </a:bodyPr>
          <a:lstStyle/>
          <a:p>
            <a:r>
              <a:rPr lang="it-IT" altLang="it-IT" dirty="0" smtClean="0"/>
              <a:t>La didattica per competenze richiede l’arricchimento della didattica frontale con laboratori, progetti e </a:t>
            </a:r>
            <a:r>
              <a:rPr lang="it-IT" altLang="it-IT" u="sng" dirty="0" smtClean="0"/>
              <a:t>prove autentiche</a:t>
            </a:r>
            <a:r>
              <a:rPr lang="it-IT" altLang="it-IT" dirty="0" smtClean="0"/>
              <a:t> </a:t>
            </a:r>
            <a:r>
              <a:rPr lang="it-IT" altLang="it-IT" u="sng" dirty="0" smtClean="0"/>
              <a:t>(</a:t>
            </a:r>
            <a:r>
              <a:rPr lang="it-IT" altLang="it-IT" b="1" u="sng" dirty="0" smtClean="0"/>
              <a:t>Problem </a:t>
            </a:r>
            <a:r>
              <a:rPr lang="it-IT" altLang="it-IT" b="1" u="sng" dirty="0" err="1" smtClean="0"/>
              <a:t>Based</a:t>
            </a:r>
            <a:r>
              <a:rPr lang="it-IT" altLang="it-IT" b="1" u="sng" dirty="0" smtClean="0"/>
              <a:t> </a:t>
            </a:r>
            <a:r>
              <a:rPr lang="it-IT" altLang="it-IT" b="1" u="sng" dirty="0" err="1" smtClean="0"/>
              <a:t>Learing</a:t>
            </a:r>
            <a:r>
              <a:rPr lang="it-IT" altLang="it-IT" dirty="0" smtClean="0"/>
              <a:t>: simile ad un problema che gli allievi potrebbero realmente affrontare in futuro, </a:t>
            </a:r>
            <a:r>
              <a:rPr lang="it-IT" altLang="it-IT"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consiste nel fornire un compito autentico, di vita reale, partendo dal fulcro, dall’oggetto che dovrà essere raggiunto dagli alunni </a:t>
            </a:r>
            <a:r>
              <a:rPr lang="it-IT" altLang="it-IT" dirty="0" smtClean="0"/>
              <a:t>per impossessarsi dei contenuti necessari a risolverli e, quindi, si attivano, essendo artefici della propria conoscenza, ricercando i contenuti, le fonti e le soluzioni).  </a:t>
            </a:r>
          </a:p>
          <a:p>
            <a:endParaRPr lang="it-IT" dirty="0"/>
          </a:p>
        </p:txBody>
      </p:sp>
      <p:pic>
        <p:nvPicPr>
          <p:cNvPr id="33794" name="Picture 2" descr="http://www.obiettivo2020.org/wp-content/uploads/altern_scuola_lav.png"/>
          <p:cNvPicPr>
            <a:picLocks noChangeAspect="1" noChangeArrowheads="1"/>
          </p:cNvPicPr>
          <p:nvPr/>
        </p:nvPicPr>
        <p:blipFill>
          <a:blip r:embed="rId2" cstate="print"/>
          <a:srcRect/>
          <a:stretch>
            <a:fillRect/>
          </a:stretch>
        </p:blipFill>
        <p:spPr bwMode="auto">
          <a:xfrm>
            <a:off x="683568" y="1988840"/>
            <a:ext cx="4032448" cy="3528392"/>
          </a:xfrm>
          <a:prstGeom prst="rect">
            <a:avLst/>
          </a:prstGeom>
          <a:noFill/>
        </p:spPr>
      </p:pic>
    </p:spTree>
    <p:extLst>
      <p:ext uri="{BB962C8B-B14F-4D97-AF65-F5344CB8AC3E}">
        <p14:creationId xmlns="" xmlns:p14="http://schemas.microsoft.com/office/powerpoint/2010/main" val="32919606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r>
              <a:rPr lang="it-IT" smtClean="0"/>
              <a:t>A.BALDI - G. CIPOLLARI</a:t>
            </a:r>
            <a:endParaRPr lang="it-IT"/>
          </a:p>
        </p:txBody>
      </p:sp>
      <p:sp>
        <p:nvSpPr>
          <p:cNvPr id="3" name="Titolo 2"/>
          <p:cNvSpPr>
            <a:spLocks noGrp="1"/>
          </p:cNvSpPr>
          <p:nvPr>
            <p:ph type="title"/>
          </p:nvPr>
        </p:nvSpPr>
        <p:spPr/>
        <p:txBody>
          <a:bodyPr/>
          <a:lstStyle/>
          <a:p>
            <a:pPr algn="ctr" fontAlgn="auto">
              <a:spcAft>
                <a:spcPts val="0"/>
              </a:spcAft>
              <a:defRPr/>
            </a:pPr>
            <a:r>
              <a:rPr lang="it-IT" altLang="it-IT" sz="4000" b="1" dirty="0" smtClean="0">
                <a:ln w="3200">
                  <a:solidFill>
                    <a:srgbClr val="04617B">
                      <a:shade val="75000"/>
                      <a:alpha val="25000"/>
                    </a:srgbClr>
                  </a:solidFill>
                  <a:prstDash val="solid"/>
                  <a:round/>
                </a:ln>
              </a:rPr>
              <a:t>Esempio di Compito </a:t>
            </a:r>
            <a:r>
              <a:rPr lang="it-IT" altLang="it-IT" sz="4000" b="1" dirty="0">
                <a:ln w="3200">
                  <a:solidFill>
                    <a:srgbClr val="04617B">
                      <a:shade val="75000"/>
                      <a:alpha val="25000"/>
                    </a:srgbClr>
                  </a:solidFill>
                  <a:prstDash val="solid"/>
                  <a:round/>
                </a:ln>
              </a:rPr>
              <a:t>autentico </a:t>
            </a:r>
            <a:br>
              <a:rPr lang="it-IT" altLang="it-IT" sz="4000" b="1" dirty="0">
                <a:ln w="3200">
                  <a:solidFill>
                    <a:srgbClr val="04617B">
                      <a:shade val="75000"/>
                      <a:alpha val="25000"/>
                    </a:srgbClr>
                  </a:solidFill>
                  <a:prstDash val="solid"/>
                  <a:round/>
                </a:ln>
              </a:rPr>
            </a:br>
            <a:r>
              <a:rPr lang="it-IT" altLang="it-IT" sz="2800" b="1" dirty="0">
                <a:ln w="3200">
                  <a:solidFill>
                    <a:srgbClr val="04617B">
                      <a:shade val="75000"/>
                      <a:alpha val="25000"/>
                    </a:srgbClr>
                  </a:solidFill>
                  <a:prstDash val="solid"/>
                  <a:round/>
                </a:ln>
              </a:rPr>
              <a:t>(fine  classe  terza secondaria di I grado) </a:t>
            </a:r>
            <a:endParaRPr lang="it-IT" dirty="0"/>
          </a:p>
        </p:txBody>
      </p:sp>
      <p:sp>
        <p:nvSpPr>
          <p:cNvPr id="2" name="Segnaposto contenuto 1"/>
          <p:cNvSpPr>
            <a:spLocks noGrp="1"/>
          </p:cNvSpPr>
          <p:nvPr>
            <p:ph sz="half" idx="1"/>
          </p:nvPr>
        </p:nvSpPr>
        <p:spPr/>
        <p:txBody>
          <a:bodyPr>
            <a:normAutofit fontScale="32500" lnSpcReduction="20000"/>
          </a:bodyPr>
          <a:lstStyle/>
          <a:p>
            <a:pPr marL="342900" indent="-342900" fontAlgn="auto">
              <a:lnSpc>
                <a:spcPct val="80000"/>
              </a:lnSpc>
              <a:spcBef>
                <a:spcPct val="20000"/>
              </a:spcBef>
              <a:spcAft>
                <a:spcPts val="0"/>
              </a:spcAft>
              <a:buClr>
                <a:srgbClr val="FFCC00"/>
              </a:buClr>
              <a:buSzTx/>
              <a:buFont typeface="Wingdings 2"/>
              <a:buNone/>
              <a:defRPr/>
            </a:pPr>
            <a:r>
              <a:rPr lang="it-IT" altLang="it-IT" sz="2400" kern="0" dirty="0" smtClean="0">
                <a:solidFill>
                  <a:srgbClr val="FFFFFF"/>
                </a:solidFill>
                <a:latin typeface="Arial"/>
              </a:rPr>
              <a:t>“</a:t>
            </a:r>
            <a:endParaRPr lang="it-IT" dirty="0"/>
          </a:p>
        </p:txBody>
      </p:sp>
      <p:sp>
        <p:nvSpPr>
          <p:cNvPr id="5" name="Segnaposto contenuto 4"/>
          <p:cNvSpPr>
            <a:spLocks noGrp="1"/>
          </p:cNvSpPr>
          <p:nvPr>
            <p:ph sz="half" idx="2"/>
          </p:nvPr>
        </p:nvSpPr>
        <p:spPr/>
        <p:txBody>
          <a:bodyPr>
            <a:normAutofit fontScale="32500" lnSpcReduction="20000"/>
          </a:bodyPr>
          <a:lstStyle/>
          <a:p>
            <a:pPr marL="342900" indent="-342900">
              <a:lnSpc>
                <a:spcPct val="80000"/>
              </a:lnSpc>
              <a:spcBef>
                <a:spcPct val="20000"/>
              </a:spcBef>
              <a:buClr>
                <a:srgbClr val="FFCC00"/>
              </a:buClr>
              <a:buSzTx/>
              <a:buNone/>
              <a:defRPr/>
            </a:pPr>
            <a:r>
              <a:rPr lang="it-IT" altLang="it-IT" sz="5500" kern="0" dirty="0" smtClean="0">
                <a:solidFill>
                  <a:srgbClr val="FFFFFF"/>
                </a:solidFill>
                <a:latin typeface="Arial"/>
              </a:rPr>
              <a:t>Il Consiglio comunale ha deciso di abbellire una vecchia piazza di forma rettangolare. Tutti gli interessati sono invitati a presentare un Progetto. Quello ritenuto migliore sarà realizzato”.</a:t>
            </a:r>
          </a:p>
          <a:p>
            <a:pPr marL="342900" indent="-342900">
              <a:lnSpc>
                <a:spcPct val="80000"/>
              </a:lnSpc>
              <a:spcBef>
                <a:spcPct val="20000"/>
              </a:spcBef>
              <a:buClr>
                <a:srgbClr val="FFCC00"/>
              </a:buClr>
              <a:buSzTx/>
              <a:buNone/>
              <a:defRPr/>
            </a:pPr>
            <a:endParaRPr lang="it-IT" altLang="it-IT" sz="5500" kern="0" dirty="0" smtClean="0">
              <a:solidFill>
                <a:srgbClr val="FFFFFF"/>
              </a:solidFill>
              <a:latin typeface="Arial"/>
            </a:endParaRPr>
          </a:p>
          <a:p>
            <a:pPr marL="342900" indent="-342900">
              <a:lnSpc>
                <a:spcPct val="80000"/>
              </a:lnSpc>
              <a:spcBef>
                <a:spcPct val="20000"/>
              </a:spcBef>
              <a:buClr>
                <a:srgbClr val="FFCC00"/>
              </a:buClr>
              <a:buSzTx/>
              <a:buNone/>
              <a:defRPr/>
            </a:pPr>
            <a:r>
              <a:rPr lang="it-IT" altLang="it-IT" sz="5500" i="1" kern="0" dirty="0" smtClean="0">
                <a:solidFill>
                  <a:srgbClr val="FFFFFF"/>
                </a:solidFill>
                <a:latin typeface="Arial"/>
              </a:rPr>
              <a:t>Lavoro di gruppo:</a:t>
            </a:r>
          </a:p>
          <a:p>
            <a:pPr marL="342900" indent="-342900" fontAlgn="auto">
              <a:lnSpc>
                <a:spcPct val="80000"/>
              </a:lnSpc>
              <a:spcBef>
                <a:spcPct val="20000"/>
              </a:spcBef>
              <a:spcAft>
                <a:spcPts val="0"/>
              </a:spcAft>
              <a:buClr>
                <a:srgbClr val="FFCC00"/>
              </a:buClr>
              <a:buSzTx/>
              <a:buFontTx/>
              <a:buChar char="-"/>
              <a:defRPr/>
            </a:pPr>
            <a:r>
              <a:rPr lang="it-IT" altLang="it-IT" sz="5500" i="1" kern="0" dirty="0" smtClean="0">
                <a:solidFill>
                  <a:srgbClr val="FFFFFF"/>
                </a:solidFill>
                <a:latin typeface="Arial"/>
              </a:rPr>
              <a:t>Lettera di adesione al Comune</a:t>
            </a:r>
          </a:p>
          <a:p>
            <a:pPr marL="342900" indent="-342900" fontAlgn="auto">
              <a:lnSpc>
                <a:spcPct val="80000"/>
              </a:lnSpc>
              <a:spcBef>
                <a:spcPct val="20000"/>
              </a:spcBef>
              <a:spcAft>
                <a:spcPts val="0"/>
              </a:spcAft>
              <a:buClr>
                <a:srgbClr val="FFCC00"/>
              </a:buClr>
              <a:buSzTx/>
              <a:buFontTx/>
              <a:buChar char="-"/>
              <a:defRPr/>
            </a:pPr>
            <a:r>
              <a:rPr lang="it-IT" altLang="it-IT" sz="5500" i="1" kern="0" dirty="0" smtClean="0">
                <a:solidFill>
                  <a:srgbClr val="FFFFFF"/>
                </a:solidFill>
                <a:latin typeface="Arial"/>
              </a:rPr>
              <a:t>Scelta e motivazione dell’intervento </a:t>
            </a:r>
          </a:p>
          <a:p>
            <a:pPr marL="342900" indent="-342900" fontAlgn="auto">
              <a:lnSpc>
                <a:spcPct val="80000"/>
              </a:lnSpc>
              <a:spcBef>
                <a:spcPct val="20000"/>
              </a:spcBef>
              <a:spcAft>
                <a:spcPts val="0"/>
              </a:spcAft>
              <a:buClr>
                <a:srgbClr val="FFCC00"/>
              </a:buClr>
              <a:buSzTx/>
              <a:buFontTx/>
              <a:buChar char="-"/>
              <a:defRPr/>
            </a:pPr>
            <a:r>
              <a:rPr lang="it-IT" altLang="it-IT" sz="5500" i="1" kern="0" dirty="0" smtClean="0">
                <a:solidFill>
                  <a:srgbClr val="FFFFFF"/>
                </a:solidFill>
                <a:latin typeface="Arial"/>
              </a:rPr>
              <a:t>Disegno tecnico del Progetto</a:t>
            </a:r>
          </a:p>
          <a:p>
            <a:pPr marL="342900" indent="-342900" fontAlgn="auto">
              <a:lnSpc>
                <a:spcPct val="80000"/>
              </a:lnSpc>
              <a:spcBef>
                <a:spcPct val="20000"/>
              </a:spcBef>
              <a:spcAft>
                <a:spcPts val="0"/>
              </a:spcAft>
              <a:buClr>
                <a:srgbClr val="FFCC00"/>
              </a:buClr>
              <a:buSzTx/>
              <a:buFontTx/>
              <a:buChar char="-"/>
              <a:defRPr/>
            </a:pPr>
            <a:r>
              <a:rPr lang="it-IT" altLang="it-IT" sz="5500" i="1" kern="0" dirty="0" smtClean="0">
                <a:solidFill>
                  <a:srgbClr val="FFFFFF"/>
                </a:solidFill>
                <a:latin typeface="Arial"/>
              </a:rPr>
              <a:t>Disegno figurativo del Progetto </a:t>
            </a:r>
          </a:p>
          <a:p>
            <a:pPr marL="342900" indent="-342900" fontAlgn="auto">
              <a:lnSpc>
                <a:spcPct val="80000"/>
              </a:lnSpc>
              <a:spcBef>
                <a:spcPct val="20000"/>
              </a:spcBef>
              <a:spcAft>
                <a:spcPts val="0"/>
              </a:spcAft>
              <a:buClr>
                <a:srgbClr val="FFCC00"/>
              </a:buClr>
              <a:buSzTx/>
              <a:buFontTx/>
              <a:buChar char="-"/>
              <a:defRPr/>
            </a:pPr>
            <a:r>
              <a:rPr lang="it-IT" altLang="it-IT" sz="5500" i="1" kern="0" dirty="0" smtClean="0">
                <a:solidFill>
                  <a:srgbClr val="FFFFFF"/>
                </a:solidFill>
                <a:latin typeface="Arial"/>
              </a:rPr>
              <a:t>Cerimonia di inaugurazione</a:t>
            </a:r>
          </a:p>
          <a:p>
            <a:pPr marL="342900" indent="-342900" fontAlgn="auto">
              <a:lnSpc>
                <a:spcPct val="80000"/>
              </a:lnSpc>
              <a:spcBef>
                <a:spcPct val="20000"/>
              </a:spcBef>
              <a:spcAft>
                <a:spcPts val="0"/>
              </a:spcAft>
              <a:buClr>
                <a:srgbClr val="FFCC00"/>
              </a:buClr>
              <a:buSzTx/>
              <a:buFontTx/>
              <a:buChar char="-"/>
              <a:defRPr/>
            </a:pPr>
            <a:endParaRPr lang="it-IT" altLang="it-IT" sz="5500" i="1" kern="0" dirty="0" smtClean="0">
              <a:solidFill>
                <a:srgbClr val="FFFFFF"/>
              </a:solidFill>
              <a:latin typeface="Arial"/>
            </a:endParaRPr>
          </a:p>
          <a:p>
            <a:pPr marL="342900" indent="-342900">
              <a:lnSpc>
                <a:spcPct val="80000"/>
              </a:lnSpc>
              <a:spcBef>
                <a:spcPct val="20000"/>
              </a:spcBef>
              <a:buClr>
                <a:srgbClr val="FFCC00"/>
              </a:buClr>
              <a:buSzTx/>
              <a:buNone/>
              <a:defRPr/>
            </a:pPr>
            <a:r>
              <a:rPr lang="it-IT" altLang="it-IT" sz="5500" i="1" kern="0" dirty="0" smtClean="0">
                <a:solidFill>
                  <a:srgbClr val="FFFFFF"/>
                </a:solidFill>
                <a:latin typeface="Arial"/>
              </a:rPr>
              <a:t>Ogni gruppo illustra ai compagni il proprio lavoro e quello che sarà giudicato migliore sarà illustrato all’Amministrazione locale durante una seduta del Consiglio Comunale</a:t>
            </a:r>
          </a:p>
          <a:p>
            <a:endParaRPr lang="it-IT" dirty="0"/>
          </a:p>
        </p:txBody>
      </p:sp>
      <p:pic>
        <p:nvPicPr>
          <p:cNvPr id="32772" name="Picture 4" descr="http://pad1.whstatic.com/images/thumb/c/c4/Design-a-Landscape-Garden-Step-3-Version-2.jpg/900px-Design-a-Landscape-Garden-Step-3-Version-2.jpg"/>
          <p:cNvPicPr>
            <a:picLocks noChangeAspect="1" noChangeArrowheads="1"/>
          </p:cNvPicPr>
          <p:nvPr/>
        </p:nvPicPr>
        <p:blipFill>
          <a:blip r:embed="rId2" cstate="print"/>
          <a:srcRect/>
          <a:stretch>
            <a:fillRect/>
          </a:stretch>
        </p:blipFill>
        <p:spPr bwMode="auto">
          <a:xfrm>
            <a:off x="539552" y="1700808"/>
            <a:ext cx="3963988" cy="2972991"/>
          </a:xfrm>
          <a:prstGeom prst="rect">
            <a:avLst/>
          </a:prstGeom>
          <a:noFill/>
        </p:spPr>
      </p:pic>
    </p:spTree>
    <p:extLst>
      <p:ext uri="{BB962C8B-B14F-4D97-AF65-F5344CB8AC3E}">
        <p14:creationId xmlns="" xmlns:p14="http://schemas.microsoft.com/office/powerpoint/2010/main" val="41606526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3491880" y="908720"/>
            <a:ext cx="5338936" cy="4248472"/>
          </a:xfrm>
        </p:spPr>
        <p:txBody>
          <a:bodyPr>
            <a:noAutofit/>
          </a:bodyPr>
          <a:lstStyle/>
          <a:p>
            <a:pPr marL="0" indent="0">
              <a:buNone/>
            </a:pPr>
            <a:r>
              <a:rPr lang="it-IT" sz="1800" dirty="0" smtClean="0"/>
              <a:t>La didattica per competenze, permette di verificare non solo ciò che lo studente sa, </a:t>
            </a:r>
            <a:r>
              <a:rPr lang="it-IT" sz="1800" b="1" dirty="0" smtClean="0"/>
              <a:t>ma ciò che sa fare con ciò che sa. In pratica si valuta attraverso </a:t>
            </a:r>
            <a:r>
              <a:rPr lang="it-IT" sz="1800" b="1" u="sng" dirty="0" smtClean="0"/>
              <a:t>l’analisi di una prestazione</a:t>
            </a:r>
            <a:r>
              <a:rPr lang="it-IT" sz="1800" b="1" dirty="0" smtClean="0"/>
              <a:t>. </a:t>
            </a:r>
          </a:p>
          <a:p>
            <a:pPr marL="0" lvl="0" indent="0">
              <a:buClr>
                <a:srgbClr val="AD8F67"/>
              </a:buClr>
              <a:buNone/>
            </a:pPr>
            <a:r>
              <a:rPr lang="it-IT" sz="1800" dirty="0" smtClean="0">
                <a:solidFill>
                  <a:srgbClr val="FFFFFF"/>
                </a:solidFill>
              </a:rPr>
              <a:t>La valutazione delle Competenze è </a:t>
            </a:r>
            <a:r>
              <a:rPr lang="it-IT" sz="18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l’ultimo anello di un percorso che nasce dalla progettazione </a:t>
            </a:r>
            <a:r>
              <a:rPr lang="it-IT" sz="1800" dirty="0" smtClean="0">
                <a:solidFill>
                  <a:srgbClr val="FFFFFF"/>
                </a:solidFill>
              </a:rPr>
              <a:t>e prosegue attraverso la buona didattica, l’osservazione e la documentazione. </a:t>
            </a:r>
            <a:r>
              <a:rPr lang="it-IT" sz="1800" dirty="0" smtClean="0">
                <a:solidFill>
                  <a:srgbClr val="FFFFFF"/>
                </a:solidFill>
                <a:latin typeface="+mj-lt"/>
              </a:rPr>
              <a:t>T</a:t>
            </a:r>
            <a:r>
              <a:rPr lang="it-IT" sz="1800" dirty="0" smtClean="0">
                <a:latin typeface="+mj-lt"/>
                <a:ea typeface="Times New Roman"/>
                <a:cs typeface="Times New Roman"/>
              </a:rPr>
              <a:t>ale operazione, pertanto, non può essere confinata nell’ultimo anno della scuola primaria e della scuola secondaria di primo grado, </a:t>
            </a:r>
            <a:r>
              <a:rPr lang="it-IT" sz="18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Times New Roman"/>
                <a:cs typeface="Times New Roman"/>
              </a:rPr>
              <a:t>ma deve essere il prodotto di osservazioni e rilevazioni effettuate </a:t>
            </a:r>
            <a:r>
              <a:rPr lang="it-IT" sz="1800" dirty="0" smtClean="0">
                <a:latin typeface="+mj-lt"/>
                <a:ea typeface="Times New Roman"/>
                <a:cs typeface="Times New Roman"/>
              </a:rPr>
              <a:t>in tutti gli anni precedenti che documentino, attraverso </a:t>
            </a:r>
            <a:r>
              <a:rPr lang="it-IT" sz="1800" b="1" u="sng" dirty="0" smtClean="0">
                <a:latin typeface="+mj-lt"/>
                <a:ea typeface="Times New Roman"/>
                <a:cs typeface="Times New Roman"/>
              </a:rPr>
              <a:t>degli strumenti  appositi</a:t>
            </a:r>
            <a:r>
              <a:rPr lang="it-IT" sz="1800" dirty="0" smtClean="0">
                <a:latin typeface="+mj-lt"/>
                <a:ea typeface="Times New Roman"/>
                <a:cs typeface="Times New Roman"/>
              </a:rPr>
              <a:t>, </a:t>
            </a:r>
            <a:r>
              <a:rPr lang="it-IT" sz="1800" dirty="0" smtClean="0"/>
              <a:t>il </a:t>
            </a:r>
            <a:r>
              <a:rPr lang="it-IT" sz="1800" dirty="0"/>
              <a:t>grado di avvicinamento degli alunni ai traguardi fissati per ciascuna </a:t>
            </a:r>
            <a:r>
              <a:rPr lang="it-IT" sz="1800" dirty="0" smtClean="0"/>
              <a:t>disciplina.</a:t>
            </a:r>
          </a:p>
          <a:p>
            <a:pPr marL="0" lvl="0" indent="0">
              <a:buClr>
                <a:srgbClr val="AD8F67"/>
              </a:buClr>
              <a:buNone/>
            </a:pPr>
            <a:endParaRPr lang="it-IT" sz="2100" dirty="0" smtClean="0">
              <a:latin typeface="+mj-lt"/>
            </a:endParaRPr>
          </a:p>
          <a:p>
            <a:pPr marL="0" lvl="0" indent="0">
              <a:buClr>
                <a:srgbClr val="AD8F67"/>
              </a:buClr>
              <a:buNone/>
            </a:pPr>
            <a:endParaRPr lang="it-IT" sz="2100" dirty="0">
              <a:latin typeface="+mj-lt"/>
            </a:endParaRPr>
          </a:p>
        </p:txBody>
      </p:sp>
      <p:sp>
        <p:nvSpPr>
          <p:cNvPr id="3" name="Titolo 2"/>
          <p:cNvSpPr>
            <a:spLocks noGrp="1"/>
          </p:cNvSpPr>
          <p:nvPr>
            <p:ph type="title"/>
          </p:nvPr>
        </p:nvSpPr>
        <p:spPr>
          <a:xfrm>
            <a:off x="457200" y="152400"/>
            <a:ext cx="8229600" cy="828328"/>
          </a:xfrm>
        </p:spPr>
        <p:txBody>
          <a:bodyPr>
            <a:normAutofit/>
          </a:bodyPr>
          <a:lstStyle/>
          <a:p>
            <a:pPr algn="ctr"/>
            <a:r>
              <a:rPr lang="it-IT" sz="4000" b="1" dirty="0" smtClean="0"/>
              <a:t>Competenze   e  Prestazione</a:t>
            </a:r>
            <a:endParaRPr lang="it-IT" sz="4000" b="1" dirty="0"/>
          </a:p>
        </p:txBody>
      </p:sp>
      <p:sp>
        <p:nvSpPr>
          <p:cNvPr id="4" name="Segnaposto piè di pagina 3"/>
          <p:cNvSpPr>
            <a:spLocks noGrp="1"/>
          </p:cNvSpPr>
          <p:nvPr>
            <p:ph type="ftr" sz="quarter" idx="16"/>
          </p:nvPr>
        </p:nvSpPr>
        <p:spPr/>
        <p:txBody>
          <a:bodyPr/>
          <a:lstStyle/>
          <a:p>
            <a:r>
              <a:rPr lang="it-IT" smtClean="0"/>
              <a:t>A.BALDI - G. CIPOLLARI</a:t>
            </a:r>
            <a:endParaRPr lang="it-IT"/>
          </a:p>
        </p:txBody>
      </p:sp>
      <p:sp>
        <p:nvSpPr>
          <p:cNvPr id="5" name="Rettangolo 4"/>
          <p:cNvSpPr/>
          <p:nvPr/>
        </p:nvSpPr>
        <p:spPr>
          <a:xfrm>
            <a:off x="323528" y="3933056"/>
            <a:ext cx="3024336" cy="18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La competenza viene certificata </a:t>
            </a:r>
          </a:p>
          <a:p>
            <a:pPr algn="ctr"/>
            <a:r>
              <a:rPr lang="it-IT" b="1" dirty="0" smtClean="0"/>
              <a:t>attraverso </a:t>
            </a:r>
            <a:r>
              <a:rPr lang="it-IT" b="1" u="sng" dirty="0" smtClean="0"/>
              <a:t>l’analisi di una prestazione</a:t>
            </a:r>
            <a:r>
              <a:rPr lang="it-IT" b="1" dirty="0" smtClean="0"/>
              <a:t> </a:t>
            </a:r>
            <a:r>
              <a:rPr lang="it-IT" b="1" u="sng" dirty="0" smtClean="0"/>
              <a:t>che va osservata.</a:t>
            </a:r>
            <a:endParaRPr lang="it-IT" u="sng" dirty="0" smtClean="0"/>
          </a:p>
        </p:txBody>
      </p:sp>
      <p:pic>
        <p:nvPicPr>
          <p:cNvPr id="31746" name="Picture 2" descr="http://www.wesport.org.uk/library-media/images/Performance%20management.jpg"/>
          <p:cNvPicPr>
            <a:picLocks noChangeAspect="1" noChangeArrowheads="1"/>
          </p:cNvPicPr>
          <p:nvPr/>
        </p:nvPicPr>
        <p:blipFill>
          <a:blip r:embed="rId2" cstate="print"/>
          <a:srcRect/>
          <a:stretch>
            <a:fillRect/>
          </a:stretch>
        </p:blipFill>
        <p:spPr bwMode="auto">
          <a:xfrm>
            <a:off x="539552" y="1484784"/>
            <a:ext cx="2636613" cy="2304256"/>
          </a:xfrm>
          <a:prstGeom prst="rect">
            <a:avLst/>
          </a:prstGeom>
          <a:noFill/>
        </p:spPr>
      </p:pic>
    </p:spTree>
    <p:extLst>
      <p:ext uri="{BB962C8B-B14F-4D97-AF65-F5344CB8AC3E}">
        <p14:creationId xmlns="" xmlns:p14="http://schemas.microsoft.com/office/powerpoint/2010/main" val="36547143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283968" y="1524000"/>
            <a:ext cx="4402832" cy="4572000"/>
          </a:xfrm>
        </p:spPr>
        <p:txBody>
          <a:bodyPr>
            <a:normAutofit fontScale="85000" lnSpcReduction="10000"/>
          </a:bodyPr>
          <a:lstStyle/>
          <a:p>
            <a:pPr marL="0" indent="0">
              <a:buNone/>
            </a:pPr>
            <a:endParaRPr lang="it-IT" dirty="0" smtClean="0"/>
          </a:p>
          <a:p>
            <a:pPr marL="0" indent="0">
              <a:buNone/>
            </a:pPr>
            <a:r>
              <a:rPr lang="it-IT" sz="2800" dirty="0" smtClean="0"/>
              <a:t>Valutare la prestazione richiede che gli </a:t>
            </a:r>
            <a:r>
              <a:rPr lang="it-IT" sz="28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studenti </a:t>
            </a:r>
            <a:r>
              <a:rPr lang="it-IT" sz="2800" dirty="0" smtClean="0"/>
              <a:t>conoscano gli </a:t>
            </a:r>
            <a:r>
              <a:rPr lang="it-IT" sz="28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elementi importanti </a:t>
            </a:r>
            <a:r>
              <a:rPr lang="it-IT" sz="2800" dirty="0" smtClean="0"/>
              <a:t>su cui saranno valutati, il sistema di </a:t>
            </a:r>
            <a:r>
              <a:rPr lang="it-IT" sz="28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punteggio</a:t>
            </a:r>
            <a:r>
              <a:rPr lang="it-IT" sz="2800" dirty="0" smtClean="0"/>
              <a:t> utilizzato, i</a:t>
            </a:r>
            <a:r>
              <a:rPr lang="en-US" sz="2800" dirty="0" smtClean="0"/>
              <a:t> </a:t>
            </a:r>
            <a:r>
              <a:rPr lang="en-US" sz="2800" u="sng"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livelli</a:t>
            </a:r>
            <a:r>
              <a:rPr lang="en-US" sz="28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di </a:t>
            </a:r>
            <a:r>
              <a:rPr lang="en-US" sz="2800" u="sng"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prestazione</a:t>
            </a:r>
            <a:r>
              <a:rPr lang="en-US" sz="28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sz="2800" dirty="0" smtClean="0"/>
              <a:t> </a:t>
            </a:r>
            <a:r>
              <a:rPr lang="en-US" sz="2800" dirty="0" err="1" smtClean="0"/>
              <a:t>attesi</a:t>
            </a:r>
            <a:r>
              <a:rPr lang="en-US" sz="2800" dirty="0" smtClean="0"/>
              <a:t> </a:t>
            </a:r>
            <a:r>
              <a:rPr lang="en-US" sz="2800" dirty="0" err="1" smtClean="0"/>
              <a:t>durante</a:t>
            </a:r>
            <a:r>
              <a:rPr lang="en-US" sz="2800" dirty="0" smtClean="0"/>
              <a:t> </a:t>
            </a:r>
            <a:r>
              <a:rPr lang="en-US" sz="2800" dirty="0" err="1" smtClean="0"/>
              <a:t>l’osservazione</a:t>
            </a:r>
            <a:r>
              <a:rPr lang="en-US" sz="2800" dirty="0" smtClean="0"/>
              <a:t> </a:t>
            </a:r>
            <a:r>
              <a:rPr lang="en-US" sz="2800" dirty="0" err="1"/>
              <a:t>dell’esecuzione</a:t>
            </a:r>
            <a:r>
              <a:rPr lang="en-US" sz="2800" dirty="0"/>
              <a:t> del </a:t>
            </a:r>
            <a:r>
              <a:rPr lang="en-US" sz="2800" dirty="0" err="1" smtClean="0"/>
              <a:t>compito</a:t>
            </a:r>
            <a:r>
              <a:rPr lang="en-US" sz="2800" dirty="0" smtClean="0"/>
              <a:t>.</a:t>
            </a:r>
            <a:endParaRPr lang="it-IT" sz="2800" dirty="0"/>
          </a:p>
          <a:p>
            <a:pPr marL="0" indent="0">
              <a:buNone/>
            </a:pPr>
            <a:r>
              <a:rPr lang="it-IT" sz="2800" dirty="0" smtClean="0"/>
              <a:t>Questi </a:t>
            </a:r>
            <a:r>
              <a:rPr lang="it-IT" sz="2800" dirty="0"/>
              <a:t>ultimi devono essere </a:t>
            </a:r>
            <a:r>
              <a:rPr lang="it-IT" sz="2800" u="sng" dirty="0"/>
              <a:t>comprensivi – </a:t>
            </a:r>
            <a:r>
              <a:rPr lang="it-IT" sz="2800" u="sng" dirty="0" smtClean="0"/>
              <a:t> specifici </a:t>
            </a:r>
            <a:r>
              <a:rPr lang="it-IT" sz="2800" u="sng" dirty="0"/>
              <a:t>– </a:t>
            </a:r>
            <a:r>
              <a:rPr lang="it-IT" sz="2800" u="sng" dirty="0" smtClean="0"/>
              <a:t> descrittivi </a:t>
            </a:r>
            <a:r>
              <a:rPr lang="it-IT" sz="2800" u="sng" dirty="0"/>
              <a:t>dei comportamenti </a:t>
            </a:r>
            <a:r>
              <a:rPr lang="it-IT" sz="2800" dirty="0"/>
              <a:t>da </a:t>
            </a:r>
            <a:r>
              <a:rPr lang="it-IT" sz="2800" dirty="0" smtClean="0"/>
              <a:t>farsi</a:t>
            </a:r>
            <a:r>
              <a:rPr lang="it-IT" sz="2800" dirty="0"/>
              <a:t>.</a:t>
            </a:r>
          </a:p>
          <a:p>
            <a:pPr marL="0" indent="0">
              <a:buNone/>
            </a:pPr>
            <a:endParaRPr lang="it-IT" sz="2800" dirty="0"/>
          </a:p>
        </p:txBody>
      </p:sp>
      <p:sp>
        <p:nvSpPr>
          <p:cNvPr id="3" name="Titolo 2"/>
          <p:cNvSpPr>
            <a:spLocks noGrp="1"/>
          </p:cNvSpPr>
          <p:nvPr>
            <p:ph type="title"/>
          </p:nvPr>
        </p:nvSpPr>
        <p:spPr>
          <a:xfrm>
            <a:off x="457200" y="152400"/>
            <a:ext cx="8229600" cy="1260376"/>
          </a:xfrm>
        </p:spPr>
        <p:txBody>
          <a:bodyPr>
            <a:normAutofit/>
          </a:bodyPr>
          <a:lstStyle/>
          <a:p>
            <a:pPr algn="ctr"/>
            <a:r>
              <a:rPr lang="it-IT" sz="4000" dirty="0" smtClean="0"/>
              <a:t>VALUTARE  LA  PRESTAZIONE</a:t>
            </a:r>
            <a:endParaRPr lang="it-IT" sz="4000" dirty="0"/>
          </a:p>
        </p:txBody>
      </p:sp>
      <p:sp>
        <p:nvSpPr>
          <p:cNvPr id="4" name="Segnaposto piè di pagina 3"/>
          <p:cNvSpPr>
            <a:spLocks noGrp="1"/>
          </p:cNvSpPr>
          <p:nvPr>
            <p:ph type="ftr" sz="quarter" idx="16"/>
          </p:nvPr>
        </p:nvSpPr>
        <p:spPr/>
        <p:txBody>
          <a:bodyPr/>
          <a:lstStyle/>
          <a:p>
            <a:r>
              <a:rPr lang="it-IT" smtClean="0"/>
              <a:t>A.BALDI - G. CIPOLLARI</a:t>
            </a:r>
            <a:endParaRPr lang="it-IT"/>
          </a:p>
        </p:txBody>
      </p:sp>
      <p:pic>
        <p:nvPicPr>
          <p:cNvPr id="30722" name="Picture 2" descr="http://devitidemarco.gov.it/wp-content/uploads/2015/01/criteri-valutazione-opportunit%C3%A0-mlm.jpg"/>
          <p:cNvPicPr>
            <a:picLocks noChangeAspect="1" noChangeArrowheads="1"/>
          </p:cNvPicPr>
          <p:nvPr/>
        </p:nvPicPr>
        <p:blipFill>
          <a:blip r:embed="rId2" cstate="print"/>
          <a:srcRect/>
          <a:stretch>
            <a:fillRect/>
          </a:stretch>
        </p:blipFill>
        <p:spPr bwMode="auto">
          <a:xfrm>
            <a:off x="611560" y="1772816"/>
            <a:ext cx="2952328" cy="4320480"/>
          </a:xfrm>
          <a:prstGeom prst="rect">
            <a:avLst/>
          </a:prstGeom>
          <a:noFill/>
        </p:spPr>
      </p:pic>
    </p:spTree>
    <p:extLst>
      <p:ext uri="{BB962C8B-B14F-4D97-AF65-F5344CB8AC3E}">
        <p14:creationId xmlns="" xmlns:p14="http://schemas.microsoft.com/office/powerpoint/2010/main" val="3413806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egnaposto contenuto 1"/>
          <p:cNvSpPr>
            <a:spLocks noGrp="1"/>
          </p:cNvSpPr>
          <p:nvPr>
            <p:ph idx="1"/>
          </p:nvPr>
        </p:nvSpPr>
        <p:spPr>
          <a:xfrm>
            <a:off x="4499992" y="1484784"/>
            <a:ext cx="4258816" cy="4827240"/>
          </a:xfrm>
        </p:spPr>
        <p:txBody>
          <a:bodyPr>
            <a:normAutofit fontScale="77500" lnSpcReduction="20000"/>
          </a:bodyPr>
          <a:lstStyle/>
          <a:p>
            <a:pPr marL="0" indent="0">
              <a:buNone/>
            </a:pPr>
            <a:r>
              <a:rPr lang="it-IT" altLang="it-IT" sz="2900" b="1" dirty="0"/>
              <a:t>Le </a:t>
            </a:r>
            <a:r>
              <a:rPr lang="it-IT" altLang="it-IT" sz="2900" b="1" dirty="0" err="1" smtClean="0"/>
              <a:t>rubric</a:t>
            </a:r>
            <a:r>
              <a:rPr lang="it-IT" altLang="it-IT" sz="2900" b="1" dirty="0" smtClean="0"/>
              <a:t> sono strumenti </a:t>
            </a:r>
            <a:r>
              <a:rPr lang="it-IT" altLang="it-IT" sz="2900" b="1" dirty="0"/>
              <a:t>per la </a:t>
            </a:r>
            <a:r>
              <a:rPr lang="it-IT" altLang="it-IT" sz="2900" b="1" u="sng" dirty="0"/>
              <a:t>valutazione delle </a:t>
            </a:r>
            <a:r>
              <a:rPr lang="it-IT" altLang="it-IT" sz="2900" b="1" u="sng" dirty="0" smtClean="0"/>
              <a:t>competenze.</a:t>
            </a:r>
          </a:p>
          <a:p>
            <a:pPr marL="0" indent="0">
              <a:buNone/>
            </a:pPr>
            <a:endParaRPr lang="it-IT" altLang="it-IT" sz="2900" b="1" u="sng" dirty="0"/>
          </a:p>
          <a:p>
            <a:pPr marL="0" indent="0">
              <a:buNone/>
            </a:pPr>
            <a:r>
              <a:rPr lang="it-IT" sz="2900" b="1" dirty="0" smtClean="0"/>
              <a:t>1. L’insegnante dovrebbe </a:t>
            </a:r>
            <a:r>
              <a:rPr lang="it-IT" sz="2900" b="1" u="sng" dirty="0" smtClean="0"/>
              <a:t>coinvolgere gli studenti  </a:t>
            </a:r>
            <a:r>
              <a:rPr lang="it-IT" sz="2900" b="1" dirty="0" smtClean="0"/>
              <a:t>nella fase di compilazione;</a:t>
            </a:r>
          </a:p>
          <a:p>
            <a:pPr marL="0" indent="0">
              <a:buNone/>
            </a:pPr>
            <a:r>
              <a:rPr lang="it-IT" sz="2900" b="1" dirty="0" smtClean="0"/>
              <a:t>2. I docenti che compilano le RUBRIC dovrebbero </a:t>
            </a:r>
            <a:r>
              <a:rPr lang="it-IT" sz="2900" b="1" u="sng" dirty="0" smtClean="0"/>
              <a:t>usare</a:t>
            </a:r>
            <a:r>
              <a:rPr lang="it-IT" sz="2900" b="1" dirty="0" smtClean="0"/>
              <a:t>, con gli alunni, </a:t>
            </a:r>
            <a:r>
              <a:rPr lang="it-IT" sz="2900" b="1" u="sng" dirty="0" smtClean="0"/>
              <a:t>delle ancore </a:t>
            </a:r>
          </a:p>
          <a:p>
            <a:pPr marL="0" indent="0">
              <a:buNone/>
            </a:pPr>
            <a:r>
              <a:rPr lang="it-IT" sz="2900" b="1" dirty="0" smtClean="0"/>
              <a:t>    </a:t>
            </a:r>
            <a:r>
              <a:rPr lang="it-IT" sz="2900" b="1" u="sng" dirty="0" smtClean="0"/>
              <a:t>(documenti  esempio</a:t>
            </a:r>
            <a:r>
              <a:rPr lang="it-IT" sz="2900" b="1" dirty="0" smtClean="0"/>
              <a:t>);</a:t>
            </a:r>
          </a:p>
          <a:p>
            <a:pPr marL="0" indent="0">
              <a:buNone/>
            </a:pPr>
            <a:r>
              <a:rPr lang="it-IT" sz="2900" b="1" dirty="0" smtClean="0"/>
              <a:t> 3. Gli insegnanti dovrebbero considerare le RUBRIC degli </a:t>
            </a:r>
            <a:r>
              <a:rPr lang="it-IT" sz="2900" b="1" u="sng" dirty="0" smtClean="0"/>
              <a:t>strumenti di crescita </a:t>
            </a:r>
          </a:p>
          <a:p>
            <a:pPr marL="0" indent="0">
              <a:buNone/>
            </a:pPr>
            <a:r>
              <a:rPr lang="it-IT" sz="2900" b="1" dirty="0" smtClean="0"/>
              <a:t>    </a:t>
            </a:r>
            <a:r>
              <a:rPr lang="it-IT" sz="2900" b="1" u="sng" dirty="0" smtClean="0"/>
              <a:t>professionale</a:t>
            </a:r>
            <a:endParaRPr lang="it-IT" altLang="it-IT" sz="2900" b="1" dirty="0" smtClean="0"/>
          </a:p>
          <a:p>
            <a:pPr marL="0" indent="0">
              <a:buFont typeface="Wingdings 2" pitchFamily="18" charset="2"/>
              <a:buNone/>
            </a:pPr>
            <a:endParaRPr lang="it-IT" altLang="it-IT" sz="3200" dirty="0" smtClean="0"/>
          </a:p>
          <a:p>
            <a:pPr marL="0" indent="0">
              <a:buFont typeface="Wingdings 2" pitchFamily="18" charset="2"/>
              <a:buNone/>
            </a:pPr>
            <a:endParaRPr lang="it-IT" altLang="it-IT" dirty="0" smtClean="0"/>
          </a:p>
        </p:txBody>
      </p:sp>
      <p:sp>
        <p:nvSpPr>
          <p:cNvPr id="3" name="Titolo 2"/>
          <p:cNvSpPr>
            <a:spLocks noGrp="1"/>
          </p:cNvSpPr>
          <p:nvPr>
            <p:ph type="title"/>
          </p:nvPr>
        </p:nvSpPr>
        <p:spPr/>
        <p:txBody>
          <a:bodyPr/>
          <a:lstStyle/>
          <a:p>
            <a:pPr algn="ctr" fontAlgn="auto">
              <a:spcAft>
                <a:spcPts val="0"/>
              </a:spcAft>
              <a:defRPr/>
            </a:pPr>
            <a:r>
              <a:rPr lang="it-IT" altLang="it-IT" sz="4400" dirty="0"/>
              <a:t>Cos’è la RUBRIC ?</a:t>
            </a:r>
            <a:endParaRPr lang="it-IT" dirty="0"/>
          </a:p>
        </p:txBody>
      </p:sp>
      <p:sp>
        <p:nvSpPr>
          <p:cNvPr id="4" name="Segnaposto piè di pagina 3"/>
          <p:cNvSpPr>
            <a:spLocks noGrp="1"/>
          </p:cNvSpPr>
          <p:nvPr>
            <p:ph type="ftr" sz="quarter" idx="16"/>
          </p:nvPr>
        </p:nvSpPr>
        <p:spPr/>
        <p:txBody>
          <a:bodyPr/>
          <a:lstStyle/>
          <a:p>
            <a:r>
              <a:rPr lang="it-IT" smtClean="0"/>
              <a:t>A.BALDI - G. CIPOLLARI</a:t>
            </a:r>
            <a:endParaRPr lang="it-IT"/>
          </a:p>
        </p:txBody>
      </p:sp>
      <p:pic>
        <p:nvPicPr>
          <p:cNvPr id="29698" name="Picture 2" descr="https://howeprincipal.files.wordpress.com/2015/07/rubric.jpg"/>
          <p:cNvPicPr>
            <a:picLocks noChangeAspect="1" noChangeArrowheads="1"/>
          </p:cNvPicPr>
          <p:nvPr/>
        </p:nvPicPr>
        <p:blipFill>
          <a:blip r:embed="rId2" cstate="print"/>
          <a:srcRect/>
          <a:stretch>
            <a:fillRect/>
          </a:stretch>
        </p:blipFill>
        <p:spPr bwMode="auto">
          <a:xfrm>
            <a:off x="323528" y="1988840"/>
            <a:ext cx="4030212" cy="3491880"/>
          </a:xfrm>
          <a:prstGeom prst="rect">
            <a:avLst/>
          </a:prstGeom>
          <a:noFill/>
        </p:spPr>
      </p:pic>
    </p:spTree>
    <p:extLst>
      <p:ext uri="{BB962C8B-B14F-4D97-AF65-F5344CB8AC3E}">
        <p14:creationId xmlns="" xmlns:p14="http://schemas.microsoft.com/office/powerpoint/2010/main" val="16953325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ella 9"/>
          <p:cNvGraphicFramePr>
            <a:graphicFrameLocks noGrp="1"/>
          </p:cNvGraphicFramePr>
          <p:nvPr/>
        </p:nvGraphicFramePr>
        <p:xfrm>
          <a:off x="323528" y="908720"/>
          <a:ext cx="8496943" cy="5315648"/>
        </p:xfrm>
        <a:graphic>
          <a:graphicData uri="http://schemas.openxmlformats.org/drawingml/2006/table">
            <a:tbl>
              <a:tblPr firstRow="1" bandRow="1">
                <a:tableStyleId>{5C22544A-7EE6-4342-B048-85BDC9FD1C3A}</a:tableStyleId>
              </a:tblPr>
              <a:tblGrid>
                <a:gridCol w="1323294"/>
                <a:gridCol w="1880471"/>
                <a:gridCol w="1810824"/>
                <a:gridCol w="1462588"/>
                <a:gridCol w="2019766"/>
              </a:tblGrid>
              <a:tr h="208032">
                <a:tc>
                  <a:txBody>
                    <a:bodyPr/>
                    <a:lstStyle/>
                    <a:p>
                      <a:r>
                        <a:rPr lang="it-IT" sz="1600" dirty="0" smtClean="0"/>
                        <a:t>COMPETENZE</a:t>
                      </a:r>
                      <a:endParaRPr lang="it-IT" sz="1600" dirty="0"/>
                    </a:p>
                  </a:txBody>
                  <a:tcPr/>
                </a:tc>
                <a:tc>
                  <a:txBody>
                    <a:bodyPr/>
                    <a:lstStyle/>
                    <a:p>
                      <a:pPr algn="ctr">
                        <a:lnSpc>
                          <a:spcPct val="115000"/>
                        </a:lnSpc>
                        <a:spcAft>
                          <a:spcPts val="0"/>
                        </a:spcAft>
                      </a:pPr>
                      <a:endParaRPr lang="it-IT" sz="1000" dirty="0" smtClean="0">
                        <a:solidFill>
                          <a:schemeClr val="bg1"/>
                        </a:solidFill>
                        <a:latin typeface="Times New Roman"/>
                        <a:ea typeface="Times New Roman"/>
                      </a:endParaRPr>
                    </a:p>
                    <a:p>
                      <a:pPr algn="ctr">
                        <a:lnSpc>
                          <a:spcPct val="115000"/>
                        </a:lnSpc>
                        <a:spcAft>
                          <a:spcPts val="0"/>
                        </a:spcAft>
                        <a:tabLst>
                          <a:tab pos="2019300" algn="l"/>
                          <a:tab pos="2247900" algn="l"/>
                          <a:tab pos="4057650" algn="l"/>
                          <a:tab pos="6000750" algn="l"/>
                          <a:tab pos="7962900" algn="l"/>
                        </a:tabLst>
                      </a:pPr>
                      <a:r>
                        <a:rPr lang="it-IT" sz="1000" b="1" dirty="0" smtClean="0">
                          <a:solidFill>
                            <a:schemeClr val="bg1"/>
                          </a:solidFill>
                          <a:latin typeface="Verdana"/>
                          <a:ea typeface="Times New Roman"/>
                        </a:rPr>
                        <a:t>1/D </a:t>
                      </a:r>
                      <a:r>
                        <a:rPr lang="it-IT" sz="1000" b="1" dirty="0">
                          <a:solidFill>
                            <a:schemeClr val="bg1"/>
                          </a:solidFill>
                          <a:latin typeface="Verdana"/>
                          <a:ea typeface="Times New Roman"/>
                        </a:rPr>
                        <a:t>- INIZIALE</a:t>
                      </a:r>
                      <a:endParaRPr lang="it-IT" sz="1000" dirty="0">
                        <a:solidFill>
                          <a:schemeClr val="bg1"/>
                        </a:solidFill>
                        <a:latin typeface="Times New Roman"/>
                        <a:ea typeface="Times New Roman"/>
                      </a:endParaRPr>
                    </a:p>
                  </a:txBody>
                  <a:tcPr marL="32181" marR="32181" marT="0" marB="0"/>
                </a:tc>
                <a:tc>
                  <a:txBody>
                    <a:bodyPr/>
                    <a:lstStyle/>
                    <a:p>
                      <a:pPr algn="l">
                        <a:lnSpc>
                          <a:spcPct val="115000"/>
                        </a:lnSpc>
                        <a:spcAft>
                          <a:spcPts val="0"/>
                        </a:spcAft>
                      </a:pPr>
                      <a:endParaRPr lang="it-IT" sz="1000" dirty="0">
                        <a:solidFill>
                          <a:schemeClr val="bg1"/>
                        </a:solidFill>
                        <a:latin typeface="Verdana"/>
                        <a:ea typeface="Times New Roman"/>
                      </a:endParaRPr>
                    </a:p>
                    <a:p>
                      <a:pPr algn="ctr">
                        <a:lnSpc>
                          <a:spcPct val="115000"/>
                        </a:lnSpc>
                        <a:spcAft>
                          <a:spcPts val="0"/>
                        </a:spcAft>
                      </a:pPr>
                      <a:r>
                        <a:rPr lang="it-IT" sz="1000" b="1" dirty="0">
                          <a:solidFill>
                            <a:schemeClr val="bg1"/>
                          </a:solidFill>
                          <a:latin typeface="Verdana"/>
                          <a:ea typeface="Times New Roman"/>
                        </a:rPr>
                        <a:t>2/C - BASE</a:t>
                      </a:r>
                      <a:endParaRPr lang="it-IT" sz="1000" dirty="0">
                        <a:solidFill>
                          <a:schemeClr val="bg1"/>
                        </a:solidFill>
                        <a:latin typeface="Times New Roman"/>
                        <a:ea typeface="Times New Roman"/>
                      </a:endParaRPr>
                    </a:p>
                  </a:txBody>
                  <a:tcPr marL="32181" marR="32181" marT="0" marB="0"/>
                </a:tc>
                <a:tc>
                  <a:txBody>
                    <a:bodyPr/>
                    <a:lstStyle/>
                    <a:p>
                      <a:pPr algn="l">
                        <a:lnSpc>
                          <a:spcPct val="115000"/>
                        </a:lnSpc>
                        <a:spcAft>
                          <a:spcPts val="0"/>
                        </a:spcAft>
                        <a:tabLst>
                          <a:tab pos="2019300" algn="l"/>
                          <a:tab pos="2247900" algn="l"/>
                          <a:tab pos="4057650" algn="l"/>
                          <a:tab pos="6000750" algn="l"/>
                          <a:tab pos="7962900" algn="l"/>
                        </a:tabLst>
                      </a:pPr>
                      <a:endParaRPr lang="it-IT" sz="1000" dirty="0">
                        <a:solidFill>
                          <a:schemeClr val="bg1"/>
                        </a:solidFill>
                        <a:latin typeface="Verdana"/>
                        <a:ea typeface="Times New Roman"/>
                      </a:endParaRPr>
                    </a:p>
                    <a:p>
                      <a:pPr algn="ctr">
                        <a:lnSpc>
                          <a:spcPct val="115000"/>
                        </a:lnSpc>
                        <a:spcAft>
                          <a:spcPts val="0"/>
                        </a:spcAft>
                      </a:pPr>
                      <a:r>
                        <a:rPr lang="it-IT" sz="1000" b="1" dirty="0">
                          <a:solidFill>
                            <a:schemeClr val="bg1"/>
                          </a:solidFill>
                          <a:latin typeface="Verdana"/>
                          <a:ea typeface="Times New Roman"/>
                        </a:rPr>
                        <a:t>3/B - INTERMEDIO</a:t>
                      </a:r>
                      <a:endParaRPr lang="it-IT" sz="1000" dirty="0">
                        <a:solidFill>
                          <a:schemeClr val="bg1"/>
                        </a:solidFill>
                        <a:latin typeface="Times New Roman"/>
                        <a:ea typeface="Times New Roman"/>
                      </a:endParaRPr>
                    </a:p>
                  </a:txBody>
                  <a:tcPr marL="32181" marR="32181" marT="0" marB="0"/>
                </a:tc>
                <a:tc>
                  <a:txBody>
                    <a:bodyPr/>
                    <a:lstStyle/>
                    <a:p>
                      <a:pPr algn="l">
                        <a:lnSpc>
                          <a:spcPct val="115000"/>
                        </a:lnSpc>
                        <a:spcAft>
                          <a:spcPts val="0"/>
                        </a:spcAft>
                        <a:tabLst>
                          <a:tab pos="2019300" algn="l"/>
                          <a:tab pos="2247900" algn="l"/>
                          <a:tab pos="4057650" algn="l"/>
                          <a:tab pos="6000750" algn="l"/>
                          <a:tab pos="7962900" algn="l"/>
                        </a:tabLst>
                      </a:pPr>
                      <a:endParaRPr lang="it-IT" sz="1000" dirty="0">
                        <a:solidFill>
                          <a:schemeClr val="bg1"/>
                        </a:solidFill>
                        <a:latin typeface="Verdana"/>
                        <a:ea typeface="Times New Roman"/>
                      </a:endParaRPr>
                    </a:p>
                    <a:p>
                      <a:pPr algn="l">
                        <a:lnSpc>
                          <a:spcPct val="115000"/>
                        </a:lnSpc>
                        <a:spcAft>
                          <a:spcPts val="0"/>
                        </a:spcAft>
                        <a:tabLst>
                          <a:tab pos="2019300" algn="l"/>
                          <a:tab pos="2247900" algn="l"/>
                          <a:tab pos="4057650" algn="l"/>
                          <a:tab pos="6000750" algn="l"/>
                          <a:tab pos="7962900" algn="l"/>
                        </a:tabLst>
                      </a:pPr>
                      <a:r>
                        <a:rPr lang="it-IT" sz="1000" b="1" dirty="0">
                          <a:solidFill>
                            <a:schemeClr val="bg1"/>
                          </a:solidFill>
                          <a:latin typeface="Verdana"/>
                          <a:ea typeface="Times New Roman"/>
                        </a:rPr>
                        <a:t>  4/A - AVANZATO                   </a:t>
                      </a:r>
                      <a:endParaRPr lang="it-IT" sz="1000" dirty="0">
                        <a:solidFill>
                          <a:schemeClr val="bg1"/>
                        </a:solidFill>
                        <a:latin typeface="Times New Roman"/>
                        <a:ea typeface="Times New Roman"/>
                      </a:endParaRPr>
                    </a:p>
                  </a:txBody>
                  <a:tcPr marL="32181" marR="32181" marT="0" marB="0"/>
                </a:tc>
              </a:tr>
              <a:tr h="592066">
                <a:tc>
                  <a:txBody>
                    <a:bodyPr/>
                    <a:lstStyle/>
                    <a:p>
                      <a:pPr>
                        <a:lnSpc>
                          <a:spcPct val="115000"/>
                        </a:lnSpc>
                        <a:spcAft>
                          <a:spcPts val="0"/>
                        </a:spcAft>
                      </a:pPr>
                      <a:r>
                        <a:rPr lang="it-IT" sz="1100">
                          <a:latin typeface="Calibri"/>
                          <a:ea typeface="Calibri"/>
                          <a:cs typeface="Times New Roman"/>
                        </a:rPr>
                        <a:t>SA RELAZIONARSI </a:t>
                      </a: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sz="1100" dirty="0" smtClean="0"/>
                    </a:p>
                  </a:txBody>
                  <a:tcPr/>
                </a:tc>
              </a:tr>
              <a:tr h="592066">
                <a:tc>
                  <a:txBody>
                    <a:bodyPr/>
                    <a:lstStyle/>
                    <a:p>
                      <a:pPr>
                        <a:lnSpc>
                          <a:spcPct val="115000"/>
                        </a:lnSpc>
                        <a:spcAft>
                          <a:spcPts val="0"/>
                        </a:spcAft>
                      </a:pPr>
                      <a:r>
                        <a:rPr lang="it-IT" sz="1100">
                          <a:latin typeface="Calibri"/>
                          <a:ea typeface="Calibri"/>
                          <a:cs typeface="Times New Roman"/>
                        </a:rPr>
                        <a:t>SA DECENTRARSI</a:t>
                      </a:r>
                    </a:p>
                  </a:txBody>
                  <a:tcPr marL="68580" marR="68580" marT="0" marB="0"/>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r>
              <a:tr h="592066">
                <a:tc>
                  <a:txBody>
                    <a:bodyPr/>
                    <a:lstStyle/>
                    <a:p>
                      <a:pPr>
                        <a:lnSpc>
                          <a:spcPct val="115000"/>
                        </a:lnSpc>
                        <a:spcAft>
                          <a:spcPts val="0"/>
                        </a:spcAft>
                      </a:pPr>
                      <a:r>
                        <a:rPr lang="it-IT" sz="1100" dirty="0">
                          <a:latin typeface="Calibri"/>
                          <a:ea typeface="Calibri"/>
                          <a:cs typeface="Times New Roman"/>
                        </a:rPr>
                        <a:t>SA  COGLIERE  I PROCESSI </a:t>
                      </a:r>
                      <a:r>
                        <a:rPr lang="it-IT" sz="1100" dirty="0" err="1">
                          <a:latin typeface="Calibri"/>
                          <a:ea typeface="Calibri"/>
                          <a:cs typeface="Times New Roman"/>
                        </a:rPr>
                        <a:t>DI</a:t>
                      </a:r>
                      <a:r>
                        <a:rPr lang="it-IT" sz="1100" dirty="0">
                          <a:latin typeface="Calibri"/>
                          <a:ea typeface="Calibri"/>
                          <a:cs typeface="Times New Roman"/>
                        </a:rPr>
                        <a:t> TRASFORMAZIONE </a:t>
                      </a:r>
                    </a:p>
                  </a:txBody>
                  <a:tcPr marL="68580" marR="68580" marT="0" marB="0"/>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sz="1100" dirty="0"/>
                    </a:p>
                  </a:txBody>
                  <a:tcPr/>
                </a:tc>
                <a:tc>
                  <a:txBody>
                    <a:bodyPr/>
                    <a:lstStyle/>
                    <a:p>
                      <a:endParaRPr lang="it-IT" sz="1100" kern="1200" dirty="0" smtClean="0">
                        <a:solidFill>
                          <a:schemeClr val="dk1"/>
                        </a:solidFill>
                        <a:latin typeface="+mn-lt"/>
                        <a:ea typeface="+mn-ea"/>
                        <a:cs typeface="+mn-cs"/>
                      </a:endParaRPr>
                    </a:p>
                  </a:txBody>
                  <a:tcPr/>
                </a:tc>
              </a:tr>
              <a:tr h="592066">
                <a:tc>
                  <a:txBody>
                    <a:bodyPr/>
                    <a:lstStyle/>
                    <a:p>
                      <a:pPr>
                        <a:lnSpc>
                          <a:spcPct val="115000"/>
                        </a:lnSpc>
                        <a:spcAft>
                          <a:spcPts val="0"/>
                        </a:spcAft>
                      </a:pPr>
                      <a:r>
                        <a:rPr lang="it-IT" sz="1100" dirty="0">
                          <a:latin typeface="Calibri"/>
                          <a:ea typeface="Calibri"/>
                          <a:cs typeface="Times New Roman"/>
                        </a:rPr>
                        <a:t>SA  MUOVERSI  SU DIVERSE </a:t>
                      </a:r>
                      <a:r>
                        <a:rPr lang="it-IT" sz="1100" dirty="0" smtClean="0">
                          <a:latin typeface="Calibri"/>
                          <a:ea typeface="Calibri"/>
                          <a:cs typeface="Times New Roman"/>
                        </a:rPr>
                        <a:t>SCALE</a:t>
                      </a:r>
                      <a:endParaRPr lang="it-IT" sz="1100" dirty="0">
                        <a:latin typeface="Calibri"/>
                        <a:ea typeface="Calibri"/>
                        <a:cs typeface="Times New Roman"/>
                      </a:endParaRPr>
                    </a:p>
                  </a:txBody>
                  <a:tcPr marL="68580" marR="68580" marT="0" marB="0"/>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r>
              <a:tr h="592066">
                <a:tc>
                  <a:txBody>
                    <a:bodyPr/>
                    <a:lstStyle/>
                    <a:p>
                      <a:pPr>
                        <a:lnSpc>
                          <a:spcPct val="115000"/>
                        </a:lnSpc>
                        <a:spcAft>
                          <a:spcPts val="0"/>
                        </a:spcAft>
                      </a:pPr>
                      <a:r>
                        <a:rPr lang="it-IT" sz="1100">
                          <a:latin typeface="Calibri"/>
                          <a:ea typeface="Calibri"/>
                          <a:cs typeface="Times New Roman"/>
                        </a:rPr>
                        <a:t>SA  INDIVIDUARE    LE INTERDIPENDENZE </a:t>
                      </a:r>
                    </a:p>
                  </a:txBody>
                  <a:tcPr marL="68580" marR="68580" marT="0" marB="0"/>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r>
              <a:tr h="592066">
                <a:tc>
                  <a:txBody>
                    <a:bodyPr/>
                    <a:lstStyle/>
                    <a:p>
                      <a:pPr>
                        <a:lnSpc>
                          <a:spcPct val="115000"/>
                        </a:lnSpc>
                        <a:spcAft>
                          <a:spcPts val="0"/>
                        </a:spcAft>
                      </a:pPr>
                      <a:r>
                        <a:rPr lang="it-IT" sz="1100">
                          <a:latin typeface="Calibri"/>
                          <a:ea typeface="Calibri"/>
                          <a:cs typeface="Times New Roman"/>
                        </a:rPr>
                        <a:t>SA  PENSARE CON MENS CRITICA</a:t>
                      </a:r>
                    </a:p>
                  </a:txBody>
                  <a:tcPr marL="68580" marR="68580" marT="0" marB="0"/>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r>
              <a:tr h="592066">
                <a:tc>
                  <a:txBody>
                    <a:bodyPr/>
                    <a:lstStyle/>
                    <a:p>
                      <a:pPr>
                        <a:lnSpc>
                          <a:spcPct val="115000"/>
                        </a:lnSpc>
                        <a:spcAft>
                          <a:spcPts val="0"/>
                        </a:spcAft>
                      </a:pPr>
                      <a:r>
                        <a:rPr lang="it-IT" sz="1100">
                          <a:latin typeface="Calibri"/>
                          <a:ea typeface="Calibri"/>
                          <a:cs typeface="Times New Roman"/>
                        </a:rPr>
                        <a:t>SA  IMMAGINARE PROGETTARE</a:t>
                      </a:r>
                    </a:p>
                  </a:txBody>
                  <a:tcPr marL="68580" marR="68580" marT="0" marB="0"/>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r>
              <a:tr h="592066">
                <a:tc>
                  <a:txBody>
                    <a:bodyPr/>
                    <a:lstStyle/>
                    <a:p>
                      <a:pPr>
                        <a:lnSpc>
                          <a:spcPct val="115000"/>
                        </a:lnSpc>
                        <a:spcAft>
                          <a:spcPts val="0"/>
                        </a:spcAft>
                      </a:pPr>
                      <a:r>
                        <a:rPr lang="it-IT" sz="1100" dirty="0">
                          <a:latin typeface="Calibri"/>
                          <a:ea typeface="Calibri"/>
                          <a:cs typeface="Times New Roman"/>
                        </a:rPr>
                        <a:t>SA  AGIRE IN MODO RESPONSABILE </a:t>
                      </a:r>
                    </a:p>
                  </a:txBody>
                  <a:tcPr marL="68580" marR="68580" marT="0" marB="0"/>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c>
                  <a:txBody>
                    <a:bodyPr/>
                    <a:lstStyle/>
                    <a:p>
                      <a:endParaRPr lang="it-IT" sz="1100" kern="1200" dirty="0" smtClean="0">
                        <a:solidFill>
                          <a:schemeClr val="dk1"/>
                        </a:solidFill>
                        <a:latin typeface="+mn-lt"/>
                        <a:ea typeface="+mn-ea"/>
                        <a:cs typeface="+mn-cs"/>
                      </a:endParaRPr>
                    </a:p>
                  </a:txBody>
                  <a:tcPr/>
                </a:tc>
              </a:tr>
            </a:tbl>
          </a:graphicData>
        </a:graphic>
      </p:graphicFrame>
      <p:sp>
        <p:nvSpPr>
          <p:cNvPr id="3" name="Segnaposto piè di pagina 2"/>
          <p:cNvSpPr>
            <a:spLocks noGrp="1"/>
          </p:cNvSpPr>
          <p:nvPr>
            <p:ph type="ftr" sz="quarter" idx="11"/>
          </p:nvPr>
        </p:nvSpPr>
        <p:spPr/>
        <p:txBody>
          <a:bodyPr/>
          <a:lstStyle/>
          <a:p>
            <a:r>
              <a:rPr lang="it-IT" smtClean="0"/>
              <a:t>A.BALDI - G. CIPOLLARI</a:t>
            </a:r>
            <a:endParaRPr lang="it-IT"/>
          </a:p>
        </p:txBody>
      </p:sp>
      <p:sp>
        <p:nvSpPr>
          <p:cNvPr id="4" name="Rettangolo 3"/>
          <p:cNvSpPr/>
          <p:nvPr/>
        </p:nvSpPr>
        <p:spPr>
          <a:xfrm>
            <a:off x="1331640" y="260648"/>
            <a:ext cx="648072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QUALI COMPETENZE PER UNA NUOVA CITTADINANZA?</a:t>
            </a:r>
            <a:endParaRPr lang="it-IT"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sz="quarter" idx="11"/>
          </p:nvPr>
        </p:nvSpPr>
        <p:spPr/>
        <p:txBody>
          <a:bodyPr/>
          <a:lstStyle/>
          <a:p>
            <a:r>
              <a:rPr lang="it-IT" smtClean="0"/>
              <a:t>A.BALDI - G. CIPOLLARI</a:t>
            </a:r>
            <a:endParaRPr lang="it-IT"/>
          </a:p>
        </p:txBody>
      </p:sp>
      <p:sp>
        <p:nvSpPr>
          <p:cNvPr id="2059" name="Rectangle 11"/>
          <p:cNvSpPr>
            <a:spLocks noChangeArrowheads="1"/>
          </p:cNvSpPr>
          <p:nvPr/>
        </p:nvSpPr>
        <p:spPr bwMode="auto">
          <a:xfrm>
            <a:off x="0" y="113026"/>
            <a:ext cx="920797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900" b="0" i="0" u="none" strike="noStrike" cap="none" normalizeH="0" baseline="0" dirty="0" smtClean="0">
                <a:ln>
                  <a:noFill/>
                </a:ln>
                <a:solidFill>
                  <a:schemeClr val="tx1"/>
                </a:solidFill>
                <a:effectLst/>
                <a:latin typeface="Verdana" pitchFamily="34" charset="0"/>
                <a:ea typeface="Times New Roman" pitchFamily="18" charset="0"/>
                <a:cs typeface="Arial" pitchFamily="34" charset="0"/>
              </a:rPr>
              <a:t>ALUNNO</a:t>
            </a:r>
            <a:r>
              <a:rPr kumimoji="0" lang="it-IT" sz="1100" b="0" i="0" u="none" strike="noStrike" cap="none" normalizeH="0" baseline="0" dirty="0" smtClean="0">
                <a:ln>
                  <a:noFill/>
                </a:ln>
                <a:solidFill>
                  <a:schemeClr val="tx1"/>
                </a:solidFill>
                <a:effectLst/>
                <a:latin typeface="Verdana" pitchFamily="34" charset="0"/>
                <a:ea typeface="Times New Roman" pitchFamily="18" charset="0"/>
                <a:cs typeface="Arial" pitchFamily="34" charset="0"/>
              </a:rPr>
              <a:t>______________________   </a:t>
            </a:r>
            <a:r>
              <a:rPr kumimoji="0" lang="it-IT" sz="1100" b="1" i="0" u="none" strike="noStrike" cap="none" normalizeH="0" baseline="0" dirty="0" smtClean="0">
                <a:ln>
                  <a:noFill/>
                </a:ln>
                <a:solidFill>
                  <a:schemeClr val="tx1"/>
                </a:solidFill>
                <a:effectLst/>
                <a:latin typeface="Verdana" pitchFamily="34" charset="0"/>
                <a:ea typeface="Times New Roman" pitchFamily="18" charset="0"/>
                <a:cs typeface="Arial" pitchFamily="34" charset="0"/>
              </a:rPr>
              <a:t>  RUBRIC </a:t>
            </a:r>
            <a:r>
              <a:rPr kumimoji="0" lang="it-IT" sz="1100" b="1" i="0" u="none" strike="noStrike" cap="none" normalizeH="0" baseline="0" dirty="0" err="1" smtClean="0">
                <a:ln>
                  <a:noFill/>
                </a:ln>
                <a:solidFill>
                  <a:schemeClr val="tx1"/>
                </a:solidFill>
                <a:effectLst/>
                <a:latin typeface="Verdana" pitchFamily="34" charset="0"/>
                <a:ea typeface="Times New Roman" pitchFamily="18" charset="0"/>
                <a:cs typeface="Arial" pitchFamily="34" charset="0"/>
              </a:rPr>
              <a:t>DI</a:t>
            </a:r>
            <a:r>
              <a:rPr kumimoji="0" lang="it-IT" sz="1100" b="1" i="0" u="none" strike="noStrike" cap="none" normalizeH="0" baseline="0" dirty="0" smtClean="0">
                <a:ln>
                  <a:noFill/>
                </a:ln>
                <a:solidFill>
                  <a:schemeClr val="tx1"/>
                </a:solidFill>
                <a:effectLst/>
                <a:latin typeface="Verdana" pitchFamily="34" charset="0"/>
                <a:ea typeface="Times New Roman" pitchFamily="18" charset="0"/>
                <a:cs typeface="Arial" pitchFamily="34" charset="0"/>
              </a:rPr>
              <a:t> VALUTAZIONEINDIVIDUALE</a:t>
            </a:r>
            <a:r>
              <a:rPr kumimoji="0" lang="it-IT" sz="900" b="1" i="0" u="none" strike="noStrike" cap="none" normalizeH="0" baseline="0" dirty="0" smtClean="0">
                <a:ln>
                  <a:noFill/>
                </a:ln>
                <a:solidFill>
                  <a:schemeClr val="tx1"/>
                </a:solidFill>
                <a:effectLst/>
                <a:latin typeface="Verdana" pitchFamily="34" charset="0"/>
                <a:ea typeface="Times New Roman" pitchFamily="18" charset="0"/>
                <a:cs typeface="Arial" pitchFamily="34" charset="0"/>
              </a:rPr>
              <a:t>  - </a:t>
            </a:r>
            <a:r>
              <a:rPr kumimoji="0" lang="it-IT" sz="1100" b="1" i="0" u="none" strike="noStrike" cap="none" normalizeH="0" baseline="0" dirty="0" err="1" smtClean="0">
                <a:ln>
                  <a:noFill/>
                </a:ln>
                <a:solidFill>
                  <a:schemeClr val="tx1"/>
                </a:solidFill>
                <a:effectLst/>
                <a:latin typeface="Verdana" pitchFamily="34" charset="0"/>
                <a:ea typeface="Times New Roman" pitchFamily="18" charset="0"/>
                <a:cs typeface="Arial" pitchFamily="34" charset="0"/>
              </a:rPr>
              <a:t>SC</a:t>
            </a:r>
            <a:r>
              <a:rPr kumimoji="0" lang="it-IT" sz="1100" b="1" i="0" u="none" strike="noStrike" cap="none" normalizeH="0" baseline="0" dirty="0" smtClean="0">
                <a:ln>
                  <a:noFill/>
                </a:ln>
                <a:solidFill>
                  <a:schemeClr val="tx1"/>
                </a:solidFill>
                <a:effectLst/>
                <a:latin typeface="Verdana" pitchFamily="34" charset="0"/>
                <a:ea typeface="Times New Roman" pitchFamily="18" charset="0"/>
                <a:cs typeface="Arial" pitchFamily="34" charset="0"/>
              </a:rPr>
              <a:t>. SEC.  1° GRADO </a:t>
            </a:r>
            <a:r>
              <a:rPr kumimoji="0" lang="it-IT" sz="900" b="0" i="0" u="none" strike="noStrike" cap="none" normalizeH="0" baseline="0" dirty="0" smtClean="0">
                <a:ln>
                  <a:noFill/>
                </a:ln>
                <a:solidFill>
                  <a:schemeClr val="tx1"/>
                </a:solidFill>
                <a:effectLst/>
                <a:latin typeface="Verdana" pitchFamily="34" charset="0"/>
                <a:ea typeface="Times New Roman" pitchFamily="18" charset="0"/>
                <a:cs typeface="Arial" pitchFamily="34" charset="0"/>
              </a:rPr>
              <a:t>           CLASSE_______</a:t>
            </a:r>
            <a:endParaRPr kumimoji="0" lang="it-IT"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900" b="1" i="0" u="none" strike="noStrike" cap="none" normalizeH="0" baseline="0" dirty="0" smtClean="0">
                <a:ln>
                  <a:noFill/>
                </a:ln>
                <a:solidFill>
                  <a:schemeClr val="tx1"/>
                </a:solidFill>
                <a:effectLst/>
                <a:latin typeface="Verdana" pitchFamily="34" charset="0"/>
                <a:ea typeface="Times New Roman" pitchFamily="18" charset="0"/>
                <a:cs typeface="Arial" pitchFamily="34" charset="0"/>
              </a:rPr>
              <a:t>COMPETENZA TRASVERSALE:</a:t>
            </a:r>
            <a:r>
              <a:rPr kumimoji="0" lang="it-IT" sz="900" b="0" i="0" u="none" strike="noStrike" cap="none" normalizeH="0" baseline="0" dirty="0" smtClean="0">
                <a:ln>
                  <a:noFill/>
                </a:ln>
                <a:solidFill>
                  <a:schemeClr val="tx1"/>
                </a:solidFill>
                <a:effectLst/>
                <a:latin typeface="Verdana" pitchFamily="34" charset="0"/>
                <a:ea typeface="Times New Roman" pitchFamily="18" charset="0"/>
                <a:cs typeface="Arial" pitchFamily="34" charset="0"/>
              </a:rPr>
              <a:t> </a:t>
            </a:r>
            <a:r>
              <a:rPr kumimoji="0" lang="it-IT" sz="900" b="1" i="0" u="sng" strike="noStrike" cap="none" normalizeH="0" baseline="0" dirty="0" smtClean="0">
                <a:ln>
                  <a:noFill/>
                </a:ln>
                <a:solidFill>
                  <a:schemeClr val="tx1"/>
                </a:solidFill>
                <a:effectLst/>
                <a:latin typeface="Verdana" pitchFamily="34" charset="0"/>
                <a:ea typeface="Times New Roman" pitchFamily="18" charset="0"/>
                <a:cs typeface="Arial" pitchFamily="34" charset="0"/>
              </a:rPr>
              <a:t>CONSAPEVOLEZZA ED ESPRESSIONE CULTURALE </a:t>
            </a:r>
            <a:r>
              <a:rPr kumimoji="0" lang="it-IT" sz="900" b="1" i="0" u="none" strike="noStrike" cap="none" normalizeH="0" baseline="0" dirty="0" smtClean="0">
                <a:ln>
                  <a:noFill/>
                </a:ln>
                <a:solidFill>
                  <a:schemeClr val="tx1"/>
                </a:solidFill>
                <a:effectLst/>
                <a:latin typeface="Verdana" pitchFamily="34" charset="0"/>
                <a:ea typeface="Times New Roman" pitchFamily="18" charset="0"/>
                <a:cs typeface="Arial" pitchFamily="34" charset="0"/>
              </a:rPr>
              <a:t>(MUOVERSI SU DIVERSE SCALE – INDIVIDUARE LE</a:t>
            </a:r>
            <a:endParaRPr kumimoji="0" lang="it-IT"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900" b="1" i="0" u="none" strike="noStrike" cap="none" normalizeH="0" baseline="0" dirty="0" smtClean="0">
                <a:ln>
                  <a:noFill/>
                </a:ln>
                <a:solidFill>
                  <a:schemeClr val="tx1"/>
                </a:solidFill>
                <a:effectLst/>
                <a:latin typeface="Verdana" pitchFamily="34" charset="0"/>
                <a:ea typeface="Times New Roman" pitchFamily="18" charset="0"/>
                <a:cs typeface="Arial" pitchFamily="34" charset="0"/>
              </a:rPr>
              <a:t>INTERDIPENDENZE)</a:t>
            </a:r>
            <a:endParaRPr kumimoji="0" lang="it-IT"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900" b="1" i="0" u="none" strike="noStrike" cap="none" normalizeH="0" baseline="0" dirty="0" smtClean="0">
                <a:ln>
                  <a:noFill/>
                </a:ln>
                <a:solidFill>
                  <a:schemeClr val="tx1"/>
                </a:solidFill>
                <a:effectLst/>
                <a:latin typeface="Verdana" pitchFamily="34" charset="0"/>
                <a:ea typeface="Times New Roman" pitchFamily="18" charset="0"/>
                <a:cs typeface="Arial" pitchFamily="34" charset="0"/>
              </a:rPr>
              <a:t>        LIVELLI </a:t>
            </a:r>
            <a:r>
              <a:rPr kumimoji="0" lang="it-IT" sz="900" b="1" i="0" u="none" strike="noStrike" cap="none" normalizeH="0" baseline="0" dirty="0" err="1" smtClean="0">
                <a:ln>
                  <a:noFill/>
                </a:ln>
                <a:solidFill>
                  <a:schemeClr val="tx1"/>
                </a:solidFill>
                <a:effectLst/>
                <a:latin typeface="Verdana" pitchFamily="34" charset="0"/>
                <a:ea typeface="Times New Roman" pitchFamily="18" charset="0"/>
                <a:cs typeface="Arial" pitchFamily="34" charset="0"/>
              </a:rPr>
              <a:t>DI</a:t>
            </a:r>
            <a:r>
              <a:rPr kumimoji="0" lang="it-IT" sz="900" b="1" i="0" u="none" strike="noStrike" cap="none" normalizeH="0" baseline="0" dirty="0" smtClean="0">
                <a:ln>
                  <a:noFill/>
                </a:ln>
                <a:solidFill>
                  <a:schemeClr val="tx1"/>
                </a:solidFill>
                <a:effectLst/>
                <a:latin typeface="Verdana" pitchFamily="34" charset="0"/>
                <a:ea typeface="Times New Roman" pitchFamily="18" charset="0"/>
                <a:cs typeface="Arial" pitchFamily="34" charset="0"/>
              </a:rPr>
              <a:t> PRESTAZIONE ATTESI</a:t>
            </a:r>
            <a:endParaRPr kumimoji="0" lang="it-IT"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60" name="Rectangle 12"/>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019300" algn="l"/>
                <a:tab pos="2247900" algn="l"/>
                <a:tab pos="4057650" algn="l"/>
                <a:tab pos="6000750" algn="l"/>
                <a:tab pos="7962900" algn="l"/>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1" name="Tabella 20"/>
          <p:cNvGraphicFramePr>
            <a:graphicFrameLocks noGrp="1"/>
          </p:cNvGraphicFramePr>
          <p:nvPr/>
        </p:nvGraphicFramePr>
        <p:xfrm>
          <a:off x="395536" y="836712"/>
          <a:ext cx="8424935" cy="5616154"/>
        </p:xfrm>
        <a:graphic>
          <a:graphicData uri="http://schemas.openxmlformats.org/drawingml/2006/table">
            <a:tbl>
              <a:tblPr/>
              <a:tblGrid>
                <a:gridCol w="1038690"/>
                <a:gridCol w="1384921"/>
                <a:gridCol w="1154100"/>
                <a:gridCol w="1500330"/>
                <a:gridCol w="2914844"/>
                <a:gridCol w="432050"/>
              </a:tblGrid>
              <a:tr h="506002">
                <a:tc>
                  <a:txBody>
                    <a:bodyPr/>
                    <a:lstStyle/>
                    <a:p>
                      <a:pPr marL="499110" indent="-540385" algn="ctr">
                        <a:lnSpc>
                          <a:spcPct val="115000"/>
                        </a:lnSpc>
                        <a:spcAft>
                          <a:spcPts val="0"/>
                        </a:spcAft>
                        <a:tabLst>
                          <a:tab pos="2019300" algn="l"/>
                          <a:tab pos="2247900" algn="l"/>
                          <a:tab pos="4057650" algn="l"/>
                          <a:tab pos="6000750" algn="l"/>
                          <a:tab pos="7962900" algn="l"/>
                        </a:tabLst>
                      </a:pP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Times New Roman"/>
                        <a:ea typeface="Times New Roman"/>
                      </a:endParaRPr>
                    </a:p>
                    <a:p>
                      <a:pPr algn="ctr">
                        <a:lnSpc>
                          <a:spcPct val="115000"/>
                        </a:lnSpc>
                        <a:spcAft>
                          <a:spcPts val="0"/>
                        </a:spcAft>
                        <a:tabLst>
                          <a:tab pos="2019300" algn="l"/>
                          <a:tab pos="2247900" algn="l"/>
                          <a:tab pos="4057650" algn="l"/>
                          <a:tab pos="6000750" algn="l"/>
                          <a:tab pos="7962900" algn="l"/>
                        </a:tabLst>
                      </a:pPr>
                      <a:r>
                        <a:rPr lang="it-IT" sz="1000" b="1" dirty="0">
                          <a:solidFill>
                            <a:schemeClr val="bg1"/>
                          </a:solidFill>
                          <a:latin typeface="Verdana"/>
                          <a:ea typeface="Times New Roman"/>
                        </a:rPr>
                        <a:t>1/D - INIZIALE</a:t>
                      </a: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15000"/>
                        </a:lnSpc>
                        <a:spcAft>
                          <a:spcPts val="0"/>
                        </a:spcAft>
                      </a:pPr>
                      <a:endParaRPr lang="it-IT" sz="1000" dirty="0">
                        <a:solidFill>
                          <a:schemeClr val="bg1"/>
                        </a:solidFill>
                        <a:latin typeface="Verdana"/>
                        <a:ea typeface="Times New Roman"/>
                      </a:endParaRPr>
                    </a:p>
                    <a:p>
                      <a:pPr algn="ctr">
                        <a:lnSpc>
                          <a:spcPct val="115000"/>
                        </a:lnSpc>
                        <a:spcAft>
                          <a:spcPts val="0"/>
                        </a:spcAft>
                      </a:pPr>
                      <a:r>
                        <a:rPr lang="it-IT" sz="1000" b="1" dirty="0">
                          <a:solidFill>
                            <a:schemeClr val="bg1"/>
                          </a:solidFill>
                          <a:latin typeface="Verdana"/>
                          <a:ea typeface="Times New Roman"/>
                        </a:rPr>
                        <a:t>2/C - BASE</a:t>
                      </a: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15000"/>
                        </a:lnSpc>
                        <a:spcAft>
                          <a:spcPts val="0"/>
                        </a:spcAft>
                        <a:tabLst>
                          <a:tab pos="2019300" algn="l"/>
                          <a:tab pos="2247900" algn="l"/>
                          <a:tab pos="4057650" algn="l"/>
                          <a:tab pos="6000750" algn="l"/>
                          <a:tab pos="7962900" algn="l"/>
                        </a:tabLst>
                      </a:pPr>
                      <a:endParaRPr lang="it-IT" sz="1000" dirty="0">
                        <a:solidFill>
                          <a:schemeClr val="bg1"/>
                        </a:solidFill>
                        <a:latin typeface="Verdana"/>
                        <a:ea typeface="Times New Roman"/>
                      </a:endParaRPr>
                    </a:p>
                    <a:p>
                      <a:pPr algn="ctr">
                        <a:lnSpc>
                          <a:spcPct val="115000"/>
                        </a:lnSpc>
                        <a:spcAft>
                          <a:spcPts val="0"/>
                        </a:spcAft>
                      </a:pPr>
                      <a:r>
                        <a:rPr lang="it-IT" sz="1000" b="1" dirty="0">
                          <a:solidFill>
                            <a:schemeClr val="bg1"/>
                          </a:solidFill>
                          <a:latin typeface="Verdana"/>
                          <a:ea typeface="Times New Roman"/>
                        </a:rPr>
                        <a:t>3/B - INTERMEDIO</a:t>
                      </a: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15000"/>
                        </a:lnSpc>
                        <a:spcAft>
                          <a:spcPts val="0"/>
                        </a:spcAft>
                        <a:tabLst>
                          <a:tab pos="2019300" algn="l"/>
                          <a:tab pos="2247900" algn="l"/>
                          <a:tab pos="4057650" algn="l"/>
                          <a:tab pos="6000750" algn="l"/>
                          <a:tab pos="7962900" algn="l"/>
                        </a:tabLst>
                      </a:pPr>
                      <a:endParaRPr lang="it-IT" sz="1000" dirty="0">
                        <a:solidFill>
                          <a:schemeClr val="bg1"/>
                        </a:solidFill>
                        <a:latin typeface="Verdana"/>
                        <a:ea typeface="Times New Roman"/>
                      </a:endParaRPr>
                    </a:p>
                    <a:p>
                      <a:pPr algn="l">
                        <a:lnSpc>
                          <a:spcPct val="115000"/>
                        </a:lnSpc>
                        <a:spcAft>
                          <a:spcPts val="0"/>
                        </a:spcAft>
                        <a:tabLst>
                          <a:tab pos="2019300" algn="l"/>
                          <a:tab pos="2247900" algn="l"/>
                          <a:tab pos="4057650" algn="l"/>
                          <a:tab pos="6000750" algn="l"/>
                          <a:tab pos="7962900" algn="l"/>
                        </a:tabLst>
                      </a:pPr>
                      <a:r>
                        <a:rPr lang="it-IT" sz="1000" b="1" dirty="0">
                          <a:solidFill>
                            <a:schemeClr val="bg1"/>
                          </a:solidFill>
                          <a:latin typeface="Verdana"/>
                          <a:ea typeface="Times New Roman"/>
                        </a:rPr>
                        <a:t>  4/A - AVANZATO                   </a:t>
                      </a: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15000"/>
                        </a:lnSpc>
                        <a:spcAft>
                          <a:spcPts val="0"/>
                        </a:spcAft>
                        <a:tabLst>
                          <a:tab pos="2019300" algn="l"/>
                          <a:tab pos="2247900" algn="l"/>
                          <a:tab pos="4057650" algn="l"/>
                          <a:tab pos="6000750" algn="l"/>
                          <a:tab pos="7962900" algn="l"/>
                        </a:tabLst>
                      </a:pPr>
                      <a:r>
                        <a:rPr lang="it-IT" sz="1000" b="1" dirty="0" smtClean="0">
                          <a:solidFill>
                            <a:schemeClr val="bg1"/>
                          </a:solidFill>
                          <a:latin typeface="Times New Roman"/>
                          <a:ea typeface="Times New Roman"/>
                        </a:rPr>
                        <a:t>Punti</a:t>
                      </a:r>
                      <a:endParaRPr lang="it-IT" sz="1000" b="1"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518006">
                <a:tc>
                  <a:txBody>
                    <a:bodyPr/>
                    <a:lstStyle/>
                    <a:p>
                      <a:pPr algn="ctr">
                        <a:lnSpc>
                          <a:spcPct val="115000"/>
                        </a:lnSpc>
                        <a:spcAft>
                          <a:spcPts val="0"/>
                        </a:spcAft>
                      </a:pPr>
                      <a:r>
                        <a:rPr lang="it-IT" sz="1000" b="1" kern="1200" dirty="0" smtClean="0">
                          <a:solidFill>
                            <a:schemeClr val="bg1"/>
                          </a:solidFill>
                          <a:latin typeface="Calibri"/>
                          <a:ea typeface="Calibri"/>
                        </a:rPr>
                        <a:t>SA COMUNICARE RELAZIONANDOSI AGLI ALTRI</a:t>
                      </a:r>
                      <a:endParaRPr lang="it-IT" sz="1000" b="1" dirty="0">
                        <a:solidFill>
                          <a:schemeClr val="bg1"/>
                        </a:solidFill>
                        <a:latin typeface="Century Gothic"/>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just">
                        <a:lnSpc>
                          <a:spcPct val="115000"/>
                        </a:lnSpc>
                        <a:spcAft>
                          <a:spcPts val="0"/>
                        </a:spcAft>
                      </a:pPr>
                      <a:r>
                        <a:rPr lang="it-IT" sz="1000">
                          <a:solidFill>
                            <a:schemeClr val="bg1"/>
                          </a:solidFill>
                          <a:latin typeface="Verdana"/>
                          <a:ea typeface="Times New Roman"/>
                        </a:rPr>
                        <a:t>Se guidato, comunica  semplici </a:t>
                      </a:r>
                      <a:r>
                        <a:rPr lang="it-IT" sz="1000" spc="-15">
                          <a:solidFill>
                            <a:schemeClr val="bg1"/>
                          </a:solidFill>
                          <a:latin typeface="Verdana"/>
                          <a:ea typeface="Times New Roman"/>
                        </a:rPr>
                        <a:t>messaggi al destinatario </a:t>
                      </a:r>
                      <a:r>
                        <a:rPr lang="it-IT" sz="1000" spc="-25">
                          <a:solidFill>
                            <a:schemeClr val="bg1"/>
                          </a:solidFill>
                          <a:latin typeface="Verdana"/>
                          <a:ea typeface="Times New Roman"/>
                        </a:rPr>
                        <a:t>utilizzando un semplice linguaggio  verbale, gestuale, </a:t>
                      </a:r>
                      <a:r>
                        <a:rPr lang="it-IT" sz="1000">
                          <a:solidFill>
                            <a:schemeClr val="bg1"/>
                          </a:solidFill>
                          <a:latin typeface="Verdana"/>
                          <a:ea typeface="Times New Roman"/>
                        </a:rPr>
                        <a:t>simbolico, iconico-visivo, ecc.</a:t>
                      </a:r>
                      <a:endParaRPr lang="it-IT" sz="100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15000"/>
                        </a:lnSpc>
                        <a:spcAft>
                          <a:spcPts val="1000"/>
                        </a:spcAft>
                      </a:pPr>
                      <a:r>
                        <a:rPr lang="it-IT" sz="1000" dirty="0">
                          <a:solidFill>
                            <a:schemeClr val="bg1"/>
                          </a:solidFill>
                          <a:latin typeface="Verdana"/>
                          <a:ea typeface="Times New Roman"/>
                        </a:rPr>
                        <a:t>Sa comunicare, in modo abbastanza  corretto, al destinatario  </a:t>
                      </a:r>
                      <a:r>
                        <a:rPr lang="it-IT" sz="1000" spc="-15" dirty="0" smtClean="0">
                          <a:solidFill>
                            <a:schemeClr val="bg1"/>
                          </a:solidFill>
                          <a:latin typeface="Verdana"/>
                          <a:ea typeface="Times New Roman"/>
                        </a:rPr>
                        <a:t>messaggi </a:t>
                      </a:r>
                      <a:r>
                        <a:rPr lang="it-IT" sz="1000" spc="-25" dirty="0">
                          <a:solidFill>
                            <a:schemeClr val="bg1"/>
                          </a:solidFill>
                          <a:latin typeface="Verdana"/>
                          <a:ea typeface="Times New Roman"/>
                        </a:rPr>
                        <a:t>utilizzando un semplice linguaggio  verbale, gestuale, </a:t>
                      </a:r>
                      <a:r>
                        <a:rPr lang="it-IT" sz="1000" dirty="0">
                          <a:solidFill>
                            <a:schemeClr val="bg1"/>
                          </a:solidFill>
                          <a:latin typeface="Verdana"/>
                          <a:ea typeface="Times New Roman"/>
                        </a:rPr>
                        <a:t>simbolico, iconico-visivo, ecc.</a:t>
                      </a: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15000"/>
                        </a:lnSpc>
                        <a:spcAft>
                          <a:spcPts val="1000"/>
                        </a:spcAft>
                      </a:pPr>
                      <a:r>
                        <a:rPr lang="it-IT" sz="1000" dirty="0">
                          <a:solidFill>
                            <a:schemeClr val="bg1"/>
                          </a:solidFill>
                          <a:latin typeface="Verdana"/>
                          <a:ea typeface="Times New Roman"/>
                        </a:rPr>
                        <a:t>Sa comunicare  al destinatario in modo corretto </a:t>
                      </a:r>
                      <a:r>
                        <a:rPr lang="it-IT" sz="1000" spc="-15" dirty="0">
                          <a:solidFill>
                            <a:schemeClr val="bg1"/>
                          </a:solidFill>
                          <a:latin typeface="Verdana"/>
                          <a:ea typeface="Times New Roman"/>
                        </a:rPr>
                        <a:t>messaggi di genere e di </a:t>
                      </a:r>
                      <a:r>
                        <a:rPr lang="it-IT" sz="1000" spc="-25" dirty="0">
                          <a:solidFill>
                            <a:schemeClr val="bg1"/>
                          </a:solidFill>
                          <a:latin typeface="Verdana"/>
                          <a:ea typeface="Times New Roman"/>
                        </a:rPr>
                        <a:t>complessità diversa, utilizzando vari tipi di linguaggi (verbale, gestuale, </a:t>
                      </a:r>
                      <a:r>
                        <a:rPr lang="it-IT" sz="1000" dirty="0">
                          <a:solidFill>
                            <a:schemeClr val="bg1"/>
                          </a:solidFill>
                          <a:latin typeface="Verdana"/>
                          <a:ea typeface="Times New Roman"/>
                        </a:rPr>
                        <a:t>simbolico, </a:t>
                      </a:r>
                      <a:r>
                        <a:rPr lang="it-IT" sz="1000" dirty="0" err="1">
                          <a:solidFill>
                            <a:schemeClr val="bg1"/>
                          </a:solidFill>
                          <a:latin typeface="Verdana"/>
                          <a:ea typeface="Times New Roman"/>
                        </a:rPr>
                        <a:t>iconico-visivo</a:t>
                      </a:r>
                      <a:r>
                        <a:rPr lang="it-IT" sz="1000" dirty="0">
                          <a:solidFill>
                            <a:schemeClr val="bg1"/>
                          </a:solidFill>
                          <a:latin typeface="Verdana"/>
                          <a:ea typeface="Times New Roman"/>
                        </a:rPr>
                        <a:t> ecc.) in relazione al contesto e </a:t>
                      </a:r>
                      <a:r>
                        <a:rPr lang="it-IT" sz="1000" dirty="0" smtClean="0">
                          <a:solidFill>
                            <a:schemeClr val="bg1"/>
                          </a:solidFill>
                          <a:latin typeface="Verdana"/>
                          <a:ea typeface="Times New Roman"/>
                        </a:rPr>
                        <a:t>allo </a:t>
                      </a:r>
                      <a:r>
                        <a:rPr lang="it-IT" sz="1000" dirty="0">
                          <a:solidFill>
                            <a:schemeClr val="bg1"/>
                          </a:solidFill>
                          <a:latin typeface="Verdana"/>
                          <a:ea typeface="Times New Roman"/>
                        </a:rPr>
                        <a:t>scopo.</a:t>
                      </a: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15000"/>
                        </a:lnSpc>
                        <a:spcAft>
                          <a:spcPts val="1000"/>
                        </a:spcAft>
                      </a:pPr>
                      <a:r>
                        <a:rPr lang="it-IT" sz="1000" dirty="0">
                          <a:solidFill>
                            <a:schemeClr val="bg1"/>
                          </a:solidFill>
                          <a:latin typeface="Verdana"/>
                          <a:ea typeface="Times New Roman"/>
                        </a:rPr>
                        <a:t>Sa comunicare al destinatario  in modo efficace, coerente e corretto </a:t>
                      </a:r>
                      <a:r>
                        <a:rPr lang="it-IT" sz="1000" spc="-15" dirty="0">
                          <a:solidFill>
                            <a:schemeClr val="bg1"/>
                          </a:solidFill>
                          <a:latin typeface="Verdana"/>
                          <a:ea typeface="Times New Roman"/>
                        </a:rPr>
                        <a:t>messaggi di genere e di </a:t>
                      </a:r>
                      <a:r>
                        <a:rPr lang="it-IT" sz="1000" spc="-25" dirty="0">
                          <a:solidFill>
                            <a:schemeClr val="bg1"/>
                          </a:solidFill>
                          <a:latin typeface="Verdana"/>
                          <a:ea typeface="Times New Roman"/>
                        </a:rPr>
                        <a:t>complessità diversa, utilizzando vari tipi di linguaggi (verbale, gestuale, </a:t>
                      </a:r>
                      <a:r>
                        <a:rPr lang="it-IT" sz="1000" dirty="0">
                          <a:solidFill>
                            <a:schemeClr val="bg1"/>
                          </a:solidFill>
                          <a:latin typeface="Verdana"/>
                          <a:ea typeface="Times New Roman"/>
                        </a:rPr>
                        <a:t>simbolico, iconico-visivo, ecc.) in relazione al contesto e </a:t>
                      </a:r>
                      <a:r>
                        <a:rPr lang="it-IT" sz="1000" dirty="0" smtClean="0">
                          <a:solidFill>
                            <a:schemeClr val="bg1"/>
                          </a:solidFill>
                          <a:latin typeface="Verdana"/>
                          <a:ea typeface="Times New Roman"/>
                        </a:rPr>
                        <a:t>allo </a:t>
                      </a:r>
                      <a:r>
                        <a:rPr lang="it-IT" sz="1000" dirty="0">
                          <a:solidFill>
                            <a:schemeClr val="bg1"/>
                          </a:solidFill>
                          <a:latin typeface="Verdana"/>
                          <a:ea typeface="Times New Roman"/>
                        </a:rPr>
                        <a:t>scopo.</a:t>
                      </a: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15000"/>
                        </a:lnSpc>
                        <a:spcAft>
                          <a:spcPts val="1000"/>
                        </a:spcAft>
                      </a:pP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328256">
                <a:tc>
                  <a:txBody>
                    <a:bodyPr/>
                    <a:lstStyle/>
                    <a:p>
                      <a:pPr algn="ctr">
                        <a:lnSpc>
                          <a:spcPct val="115000"/>
                        </a:lnSpc>
                        <a:spcAft>
                          <a:spcPts val="0"/>
                        </a:spcAft>
                      </a:pPr>
                      <a:endParaRPr lang="it-IT" sz="1000" b="1" dirty="0">
                        <a:solidFill>
                          <a:schemeClr val="bg1"/>
                        </a:solidFill>
                        <a:latin typeface="Century Gothic"/>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just">
                        <a:lnSpc>
                          <a:spcPct val="115000"/>
                        </a:lnSpc>
                        <a:spcAft>
                          <a:spcPts val="0"/>
                        </a:spcAft>
                      </a:pP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just">
                        <a:lnSpc>
                          <a:spcPct val="115000"/>
                        </a:lnSpc>
                        <a:spcAft>
                          <a:spcPts val="0"/>
                        </a:spcAft>
                      </a:pP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15000"/>
                        </a:lnSpc>
                        <a:spcAft>
                          <a:spcPts val="1000"/>
                        </a:spcAft>
                      </a:pP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15000"/>
                        </a:lnSpc>
                        <a:spcAft>
                          <a:spcPts val="1000"/>
                        </a:spcAft>
                      </a:pP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15000"/>
                        </a:lnSpc>
                        <a:spcAft>
                          <a:spcPts val="1000"/>
                        </a:spcAft>
                      </a:pP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328256">
                <a:tc>
                  <a:txBody>
                    <a:bodyPr/>
                    <a:lstStyle/>
                    <a:p>
                      <a:pPr algn="ctr">
                        <a:lnSpc>
                          <a:spcPct val="115000"/>
                        </a:lnSpc>
                        <a:spcAft>
                          <a:spcPts val="0"/>
                        </a:spcAft>
                      </a:pPr>
                      <a:endParaRPr lang="it-IT" sz="1000" b="1" dirty="0">
                        <a:solidFill>
                          <a:schemeClr val="bg1"/>
                        </a:solidFill>
                        <a:latin typeface="Century Gothic"/>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just">
                        <a:lnSpc>
                          <a:spcPct val="115000"/>
                        </a:lnSpc>
                        <a:spcAft>
                          <a:spcPts val="0"/>
                        </a:spcAft>
                      </a:pP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15000"/>
                        </a:lnSpc>
                        <a:spcAft>
                          <a:spcPts val="1000"/>
                        </a:spcAft>
                      </a:pP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15000"/>
                        </a:lnSpc>
                        <a:spcAft>
                          <a:spcPts val="1000"/>
                        </a:spcAft>
                      </a:pP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15000"/>
                        </a:lnSpc>
                        <a:spcAft>
                          <a:spcPts val="1000"/>
                        </a:spcAft>
                      </a:pP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l">
                        <a:lnSpc>
                          <a:spcPct val="115000"/>
                        </a:lnSpc>
                        <a:spcAft>
                          <a:spcPts val="1000"/>
                        </a:spcAft>
                      </a:pPr>
                      <a:endParaRPr lang="it-IT" sz="1000" dirty="0">
                        <a:solidFill>
                          <a:schemeClr val="bg1"/>
                        </a:solidFill>
                        <a:latin typeface="Times New Roman"/>
                        <a:ea typeface="Times New Roman"/>
                      </a:endParaRPr>
                    </a:p>
                  </a:txBody>
                  <a:tcPr marL="32181" marR="321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rmAutofit fontScale="90000"/>
          </a:bodyPr>
          <a:lstStyle/>
          <a:p>
            <a:r>
              <a:rPr lang="it-IT"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FINALITÀ : GLOBAL EDUCATION</a:t>
            </a:r>
            <a:endParaRPr lang="it-IT"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Segnaposto contenuto 5"/>
          <p:cNvSpPr>
            <a:spLocks noGrp="1"/>
          </p:cNvSpPr>
          <p:nvPr>
            <p:ph sz="half" idx="2"/>
          </p:nvPr>
        </p:nvSpPr>
        <p:spPr/>
        <p:txBody>
          <a:bodyPr>
            <a:normAutofit lnSpcReduction="10000"/>
          </a:bodyPr>
          <a:lstStyle/>
          <a:p>
            <a:r>
              <a:rPr lang="it-IT" sz="2400" b="1" dirty="0" smtClean="0"/>
              <a:t>L’educazione interculturale è un elemento essenziale per far sì che i cittadini acquisiscano conoscenze e competenze necessarie per la comprensione, la partecipazione e l’interazione critica con la nostra società globale, in quanto </a:t>
            </a:r>
            <a:r>
              <a:rPr lang="it-IT"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cittadini responsabili del mondo</a:t>
            </a:r>
            <a:endParaRPr lang="it-IT" sz="2400" b="1" dirty="0" smtClean="0">
              <a:solidFill>
                <a:sysClr val="windowText" lastClr="000000"/>
              </a:solidFill>
            </a:endParaRPr>
          </a:p>
          <a:p>
            <a:pPr>
              <a:buNone/>
            </a:pPr>
            <a:r>
              <a:rPr lang="it-IT" sz="1600" b="1" dirty="0" smtClean="0"/>
              <a:t>           (Pag. 8 GEG)</a:t>
            </a:r>
            <a:endParaRPr lang="it-IT" sz="1600" b="1" dirty="0"/>
          </a:p>
        </p:txBody>
      </p:sp>
      <p:pic>
        <p:nvPicPr>
          <p:cNvPr id="17412" name="Picture 4" descr="http://ecx.images-amazon.com/images/I/61qePgyaDWL.jpg"/>
          <p:cNvPicPr>
            <a:picLocks noChangeAspect="1" noChangeArrowheads="1"/>
          </p:cNvPicPr>
          <p:nvPr/>
        </p:nvPicPr>
        <p:blipFill>
          <a:blip r:embed="rId2" cstate="print"/>
          <a:srcRect/>
          <a:stretch>
            <a:fillRect/>
          </a:stretch>
        </p:blipFill>
        <p:spPr bwMode="auto">
          <a:xfrm>
            <a:off x="1331640" y="1412776"/>
            <a:ext cx="2880320" cy="4138391"/>
          </a:xfrm>
          <a:prstGeom prst="rect">
            <a:avLst/>
          </a:prstGeom>
          <a:noFill/>
        </p:spPr>
      </p:pic>
      <p:pic>
        <p:nvPicPr>
          <p:cNvPr id="17410" name="Picture 2" descr="http://www.mytutor.lt/en/images/stories/globaleducationlogo.jpg"/>
          <p:cNvPicPr>
            <a:picLocks noChangeAspect="1" noChangeArrowheads="1"/>
          </p:cNvPicPr>
          <p:nvPr/>
        </p:nvPicPr>
        <p:blipFill>
          <a:blip r:embed="rId3" cstate="print"/>
          <a:srcRect/>
          <a:stretch>
            <a:fillRect/>
          </a:stretch>
        </p:blipFill>
        <p:spPr bwMode="auto">
          <a:xfrm>
            <a:off x="0" y="1268760"/>
            <a:ext cx="2195736" cy="2079765"/>
          </a:xfrm>
          <a:prstGeom prst="rect">
            <a:avLst/>
          </a:prstGeom>
          <a:noFill/>
        </p:spPr>
      </p:pic>
      <p:sp>
        <p:nvSpPr>
          <p:cNvPr id="9" name="Rettangolo 8"/>
          <p:cNvSpPr/>
          <p:nvPr/>
        </p:nvSpPr>
        <p:spPr>
          <a:xfrm>
            <a:off x="323528" y="5445224"/>
            <a:ext cx="4464496" cy="10527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smtClean="0"/>
              <a:t>Sensibilizzare maggiormente l’opinione pubblica sui problemi legati all’INTERDIPENDENZA MONDIALE </a:t>
            </a:r>
          </a:p>
          <a:p>
            <a:pPr algn="ctr"/>
            <a:r>
              <a:rPr lang="it-IT" b="1" dirty="0" smtClean="0"/>
              <a:t>(Pag. 6 GEG)</a:t>
            </a:r>
            <a:endParaRPr lang="it-IT" b="1" dirty="0"/>
          </a:p>
        </p:txBody>
      </p:sp>
      <p:sp>
        <p:nvSpPr>
          <p:cNvPr id="7" name="Segnaposto piè di pagina 6"/>
          <p:cNvSpPr>
            <a:spLocks noGrp="1"/>
          </p:cNvSpPr>
          <p:nvPr>
            <p:ph type="ftr" sz="quarter" idx="11"/>
          </p:nvPr>
        </p:nvSpPr>
        <p:spPr/>
        <p:txBody>
          <a:bodyPr/>
          <a:lstStyle/>
          <a:p>
            <a:r>
              <a:rPr lang="it-IT" smtClean="0"/>
              <a:t>A.BALDI - G. CIPOLLARI</a:t>
            </a:r>
            <a:endParaRPr lang="it-IT"/>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355976" y="1484784"/>
            <a:ext cx="4330824" cy="4611216"/>
          </a:xfrm>
        </p:spPr>
        <p:txBody>
          <a:bodyPr>
            <a:normAutofit fontScale="85000" lnSpcReduction="20000"/>
          </a:bodyPr>
          <a:lstStyle/>
          <a:p>
            <a:pPr marL="0" indent="0">
              <a:buNone/>
            </a:pPr>
            <a:r>
              <a:rPr lang="it-IT" sz="2800" dirty="0"/>
              <a:t>Alla raccolta di queste osservazioni si </a:t>
            </a:r>
            <a:r>
              <a:rPr lang="it-IT" sz="2800" dirty="0" smtClean="0"/>
              <a:t>aggiunge </a:t>
            </a:r>
            <a:r>
              <a:rPr lang="it-IT" sz="2800" dirty="0"/>
              <a:t>una </a:t>
            </a:r>
            <a:r>
              <a:rPr lang="it-IT" sz="2800" u="sng" dirty="0"/>
              <a:t>griglia di autovalutazione </a:t>
            </a:r>
            <a:r>
              <a:rPr lang="it-IT" sz="2800" dirty="0"/>
              <a:t>compilata dagli studenti singolarmente o in gruppo</a:t>
            </a:r>
            <a:r>
              <a:rPr lang="it-IT" sz="2800" dirty="0" smtClean="0"/>
              <a:t>.</a:t>
            </a:r>
          </a:p>
          <a:p>
            <a:pPr marL="0" indent="0">
              <a:buNone/>
            </a:pPr>
            <a:endParaRPr lang="it-IT" sz="2800" dirty="0"/>
          </a:p>
          <a:p>
            <a:pPr marL="0" indent="0">
              <a:buNone/>
            </a:pPr>
            <a:r>
              <a:rPr lang="it-IT" sz="2800" dirty="0"/>
              <a:t>Una volta compiute nel corso degli anni le operazioni di valutazione delle competenze con gli strumenti indicati, al termine del percorso di studio si potrà procedere alla loro certificazione mediante l’apposita scheda.	</a:t>
            </a:r>
          </a:p>
        </p:txBody>
      </p:sp>
      <p:sp>
        <p:nvSpPr>
          <p:cNvPr id="3" name="Titolo 2"/>
          <p:cNvSpPr>
            <a:spLocks noGrp="1"/>
          </p:cNvSpPr>
          <p:nvPr>
            <p:ph type="title"/>
          </p:nvPr>
        </p:nvSpPr>
        <p:spPr>
          <a:xfrm>
            <a:off x="457200" y="152400"/>
            <a:ext cx="8229600" cy="1260376"/>
          </a:xfrm>
        </p:spPr>
        <p:txBody>
          <a:bodyPr>
            <a:normAutofit fontScale="90000"/>
          </a:bodyPr>
          <a:lstStyle/>
          <a:p>
            <a:pPr algn="ctr"/>
            <a:r>
              <a:rPr lang="it-IT" b="1" dirty="0" smtClean="0"/>
              <a:t>Autovalutazione </a:t>
            </a:r>
            <a:br>
              <a:rPr lang="it-IT" b="1" dirty="0" smtClean="0"/>
            </a:br>
            <a:r>
              <a:rPr lang="it-IT" b="1" dirty="0" smtClean="0"/>
              <a:t>e Valutazione del docente  </a:t>
            </a:r>
            <a:endParaRPr lang="it-IT" b="1" dirty="0"/>
          </a:p>
        </p:txBody>
      </p:sp>
      <p:sp>
        <p:nvSpPr>
          <p:cNvPr id="4" name="Segnaposto piè di pagina 3"/>
          <p:cNvSpPr>
            <a:spLocks noGrp="1"/>
          </p:cNvSpPr>
          <p:nvPr>
            <p:ph type="ftr" sz="quarter" idx="16"/>
          </p:nvPr>
        </p:nvSpPr>
        <p:spPr/>
        <p:txBody>
          <a:bodyPr/>
          <a:lstStyle/>
          <a:p>
            <a:r>
              <a:rPr lang="it-IT" smtClean="0"/>
              <a:t>A.BALDI - G. CIPOLLARI</a:t>
            </a:r>
            <a:endParaRPr lang="it-IT"/>
          </a:p>
        </p:txBody>
      </p:sp>
      <p:sp>
        <p:nvSpPr>
          <p:cNvPr id="6" name="Rettangolo 5"/>
          <p:cNvSpPr/>
          <p:nvPr/>
        </p:nvSpPr>
        <p:spPr>
          <a:xfrm>
            <a:off x="251520" y="1484784"/>
            <a:ext cx="4032448" cy="432048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292" name="Picture 4" descr="http://ospitiweb.indire.it/adi/ValutaX/immagini/VX_41.1.gif"/>
          <p:cNvPicPr>
            <a:picLocks noChangeAspect="1" noChangeArrowheads="1"/>
          </p:cNvPicPr>
          <p:nvPr/>
        </p:nvPicPr>
        <p:blipFill>
          <a:blip r:embed="rId2" cstate="print"/>
          <a:srcRect/>
          <a:stretch>
            <a:fillRect/>
          </a:stretch>
        </p:blipFill>
        <p:spPr bwMode="auto">
          <a:xfrm>
            <a:off x="0" y="1412776"/>
            <a:ext cx="4355976" cy="3743325"/>
          </a:xfrm>
          <a:prstGeom prst="rect">
            <a:avLst/>
          </a:prstGeom>
          <a:noFill/>
        </p:spPr>
      </p:pic>
    </p:spTree>
    <p:extLst>
      <p:ext uri="{BB962C8B-B14F-4D97-AF65-F5344CB8AC3E}">
        <p14:creationId xmlns="" xmlns:p14="http://schemas.microsoft.com/office/powerpoint/2010/main" val="29727804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sz="quarter" idx="11"/>
          </p:nvPr>
        </p:nvSpPr>
        <p:spPr/>
        <p:txBody>
          <a:bodyPr/>
          <a:lstStyle/>
          <a:p>
            <a:r>
              <a:rPr lang="it-IT" smtClean="0"/>
              <a:t>A.BALDI - G. CIPOLLARI</a:t>
            </a:r>
            <a:endParaRPr lang="it-IT"/>
          </a:p>
        </p:txBody>
      </p:sp>
      <p:graphicFrame>
        <p:nvGraphicFramePr>
          <p:cNvPr id="5" name="Tabella 4"/>
          <p:cNvGraphicFramePr>
            <a:graphicFrameLocks noGrp="1"/>
          </p:cNvGraphicFramePr>
          <p:nvPr/>
        </p:nvGraphicFramePr>
        <p:xfrm>
          <a:off x="467544" y="1124744"/>
          <a:ext cx="8280920" cy="5198602"/>
        </p:xfrm>
        <a:graphic>
          <a:graphicData uri="http://schemas.openxmlformats.org/drawingml/2006/table">
            <a:tbl>
              <a:tblPr/>
              <a:tblGrid>
                <a:gridCol w="3573718"/>
                <a:gridCol w="1034794"/>
                <a:gridCol w="1512168"/>
                <a:gridCol w="2160240"/>
              </a:tblGrid>
              <a:tr h="211012">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it-IT" sz="1000">
                          <a:solidFill>
                            <a:schemeClr val="bg1"/>
                          </a:solidFill>
                          <a:latin typeface="Verdana" pitchFamily="34" charset="0"/>
                          <a:ea typeface="Verdana" pitchFamily="34" charset="0"/>
                          <a:cs typeface="Verdana" pitchFamily="34" charset="0"/>
                        </a:rPr>
                        <a:t>Punti possibili</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nSpc>
                          <a:spcPct val="115000"/>
                        </a:lnSpc>
                        <a:spcAft>
                          <a:spcPts val="0"/>
                        </a:spcAft>
                        <a:tabLst>
                          <a:tab pos="300355" algn="l"/>
                        </a:tabLst>
                      </a:pPr>
                      <a:r>
                        <a:rPr lang="it-IT" sz="1000">
                          <a:solidFill>
                            <a:schemeClr val="bg1"/>
                          </a:solidFill>
                          <a:latin typeface="Verdana" pitchFamily="34" charset="0"/>
                          <a:ea typeface="Verdana" pitchFamily="34" charset="0"/>
                          <a:cs typeface="Verdana" pitchFamily="34" charset="0"/>
                        </a:rPr>
                        <a:t>	Autovalutazione </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it-IT" sz="1000">
                          <a:solidFill>
                            <a:schemeClr val="bg1"/>
                          </a:solidFill>
                          <a:latin typeface="Verdana" pitchFamily="34" charset="0"/>
                          <a:ea typeface="Verdana" pitchFamily="34" charset="0"/>
                          <a:cs typeface="Verdana" pitchFamily="34" charset="0"/>
                        </a:rPr>
                        <a:t>Valutazione docente </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925707">
                <a:tc>
                  <a:txBody>
                    <a:bodyPr/>
                    <a:lstStyle/>
                    <a:p>
                      <a:pPr algn="ctr">
                        <a:lnSpc>
                          <a:spcPct val="115000"/>
                        </a:lnSpc>
                        <a:spcAft>
                          <a:spcPts val="0"/>
                        </a:spcAft>
                      </a:pPr>
                      <a:r>
                        <a:rPr lang="it-IT" sz="1000" b="1" dirty="0" smtClean="0">
                          <a:solidFill>
                            <a:schemeClr val="bg1"/>
                          </a:solidFill>
                          <a:latin typeface="Verdana" pitchFamily="34" charset="0"/>
                          <a:ea typeface="Verdana" pitchFamily="34" charset="0"/>
                          <a:cs typeface="Verdana" pitchFamily="34" charset="0"/>
                        </a:rPr>
                        <a:t>Ho</a:t>
                      </a:r>
                      <a:r>
                        <a:rPr lang="it-IT" sz="1000" b="1" baseline="0" dirty="0" smtClean="0">
                          <a:solidFill>
                            <a:schemeClr val="bg1"/>
                          </a:solidFill>
                          <a:latin typeface="Verdana" pitchFamily="34" charset="0"/>
                          <a:ea typeface="Verdana" pitchFamily="34" charset="0"/>
                          <a:cs typeface="Verdana" pitchFamily="34" charset="0"/>
                        </a:rPr>
                        <a:t> </a:t>
                      </a:r>
                      <a:r>
                        <a:rPr lang="it-IT" sz="1000" b="1" dirty="0" smtClean="0">
                          <a:solidFill>
                            <a:schemeClr val="bg1"/>
                          </a:solidFill>
                          <a:latin typeface="Verdana" pitchFamily="34" charset="0"/>
                          <a:ea typeface="Verdana" pitchFamily="34" charset="0"/>
                          <a:cs typeface="Verdana" pitchFamily="34" charset="0"/>
                        </a:rPr>
                        <a:t>parlato </a:t>
                      </a:r>
                      <a:r>
                        <a:rPr lang="it-IT" sz="1000" b="1" dirty="0">
                          <a:solidFill>
                            <a:schemeClr val="bg1"/>
                          </a:solidFill>
                          <a:latin typeface="Verdana" pitchFamily="34" charset="0"/>
                          <a:ea typeface="Verdana" pitchFamily="34" charset="0"/>
                          <a:cs typeface="Verdana" pitchFamily="34" charset="0"/>
                        </a:rPr>
                        <a:t>dei fatti e del perché degli avvenimenti cogliendone la dimensione diacronica, le interdipendenze, la relatività del punto di vista.</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it-IT" sz="1000" dirty="0">
                          <a:solidFill>
                            <a:schemeClr val="bg1"/>
                          </a:solidFill>
                          <a:latin typeface="Verdana" pitchFamily="34" charset="0"/>
                          <a:ea typeface="Verdana" pitchFamily="34" charset="0"/>
                          <a:cs typeface="Verdana" pitchFamily="34" charset="0"/>
                        </a:rPr>
                        <a:t>10</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400999">
                <a:tc>
                  <a:txBody>
                    <a:bodyPr/>
                    <a:lstStyle/>
                    <a:p>
                      <a:pPr algn="ctr">
                        <a:lnSpc>
                          <a:spcPct val="115000"/>
                        </a:lnSpc>
                        <a:spcAft>
                          <a:spcPts val="0"/>
                        </a:spcAft>
                      </a:pPr>
                      <a:r>
                        <a:rPr lang="it-IT" sz="1000" b="1" dirty="0" smtClean="0">
                          <a:solidFill>
                            <a:schemeClr val="bg1"/>
                          </a:solidFill>
                          <a:latin typeface="Verdana" pitchFamily="34" charset="0"/>
                          <a:ea typeface="Verdana" pitchFamily="34" charset="0"/>
                          <a:cs typeface="Verdana" pitchFamily="34" charset="0"/>
                        </a:rPr>
                        <a:t>Ho </a:t>
                      </a:r>
                      <a:r>
                        <a:rPr lang="it-IT" sz="1000" b="1" dirty="0">
                          <a:solidFill>
                            <a:schemeClr val="bg1"/>
                          </a:solidFill>
                          <a:latin typeface="Verdana" pitchFamily="34" charset="0"/>
                          <a:ea typeface="Verdana" pitchFamily="34" charset="0"/>
                          <a:cs typeface="Verdana" pitchFamily="34" charset="0"/>
                        </a:rPr>
                        <a:t>messo a fuoco l’idea principale prospettando  un pensiero critico </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it-IT" sz="1000" dirty="0">
                          <a:solidFill>
                            <a:schemeClr val="bg1"/>
                          </a:solidFill>
                          <a:latin typeface="Verdana" pitchFamily="34" charset="0"/>
                          <a:ea typeface="Verdana" pitchFamily="34" charset="0"/>
                          <a:cs typeface="Verdana" pitchFamily="34" charset="0"/>
                        </a:rPr>
                        <a:t>10</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661219">
                <a:tc>
                  <a:txBody>
                    <a:bodyPr/>
                    <a:lstStyle/>
                    <a:p>
                      <a:pPr algn="ctr">
                        <a:lnSpc>
                          <a:spcPct val="115000"/>
                        </a:lnSpc>
                        <a:spcAft>
                          <a:spcPts val="0"/>
                        </a:spcAft>
                      </a:pPr>
                      <a:r>
                        <a:rPr lang="it-IT" sz="1000" b="1" dirty="0" smtClean="0">
                          <a:solidFill>
                            <a:schemeClr val="bg1"/>
                          </a:solidFill>
                          <a:latin typeface="Verdana" pitchFamily="34" charset="0"/>
                          <a:ea typeface="Verdana" pitchFamily="34" charset="0"/>
                          <a:cs typeface="Verdana" pitchFamily="34" charset="0"/>
                        </a:rPr>
                        <a:t>Ho </a:t>
                      </a:r>
                      <a:r>
                        <a:rPr lang="it-IT" sz="1000" b="1" dirty="0">
                          <a:solidFill>
                            <a:schemeClr val="bg1"/>
                          </a:solidFill>
                          <a:latin typeface="Verdana" pitchFamily="34" charset="0"/>
                          <a:ea typeface="Verdana" pitchFamily="34" charset="0"/>
                          <a:cs typeface="Verdana" pitchFamily="34" charset="0"/>
                        </a:rPr>
                        <a:t>approfondito l’analisi degli avvenimenti argomentando le possibili interpretazioni </a:t>
                      </a:r>
                      <a:r>
                        <a:rPr lang="it-IT" sz="1000" b="1" dirty="0" smtClean="0">
                          <a:solidFill>
                            <a:schemeClr val="bg1"/>
                          </a:solidFill>
                          <a:latin typeface="Verdana" pitchFamily="34" charset="0"/>
                          <a:ea typeface="Verdana" pitchFamily="34" charset="0"/>
                          <a:cs typeface="Verdana" pitchFamily="34" charset="0"/>
                        </a:rPr>
                        <a:t>in</a:t>
                      </a:r>
                    </a:p>
                    <a:p>
                      <a:pPr algn="ctr">
                        <a:lnSpc>
                          <a:spcPct val="115000"/>
                        </a:lnSpc>
                        <a:spcAft>
                          <a:spcPts val="0"/>
                        </a:spcAft>
                      </a:pPr>
                      <a:r>
                        <a:rPr lang="it-IT" sz="1000" b="1" dirty="0" smtClean="0">
                          <a:solidFill>
                            <a:schemeClr val="bg1"/>
                          </a:solidFill>
                          <a:latin typeface="Verdana" pitchFamily="34" charset="0"/>
                          <a:ea typeface="Verdana" pitchFamily="34" charset="0"/>
                          <a:cs typeface="Verdana" pitchFamily="34" charset="0"/>
                        </a:rPr>
                        <a:t> un’ottica “</a:t>
                      </a:r>
                      <a:r>
                        <a:rPr lang="it-IT" sz="1000" b="1" dirty="0" err="1" smtClean="0">
                          <a:solidFill>
                            <a:schemeClr val="bg1"/>
                          </a:solidFill>
                          <a:latin typeface="Verdana" pitchFamily="34" charset="0"/>
                          <a:ea typeface="Verdana" pitchFamily="34" charset="0"/>
                          <a:cs typeface="Verdana" pitchFamily="34" charset="0"/>
                        </a:rPr>
                        <a:t>glocale</a:t>
                      </a:r>
                      <a:r>
                        <a:rPr lang="it-IT" sz="1000" b="1" dirty="0" smtClean="0">
                          <a:solidFill>
                            <a:schemeClr val="bg1"/>
                          </a:solidFill>
                          <a:latin typeface="Verdana" pitchFamily="34" charset="0"/>
                          <a:ea typeface="Verdana" pitchFamily="34" charset="0"/>
                          <a:cs typeface="Verdana" pitchFamily="34" charset="0"/>
                        </a:rPr>
                        <a:t>”</a:t>
                      </a:r>
                      <a:endParaRPr lang="it-IT" sz="1000" b="1"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it-IT" sz="1000" dirty="0">
                          <a:solidFill>
                            <a:schemeClr val="bg1"/>
                          </a:solidFill>
                          <a:latin typeface="Verdana" pitchFamily="34" charset="0"/>
                          <a:ea typeface="Verdana" pitchFamily="34" charset="0"/>
                          <a:cs typeface="Verdana" pitchFamily="34" charset="0"/>
                        </a:rPr>
                        <a:t>10</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396732">
                <a:tc>
                  <a:txBody>
                    <a:bodyPr/>
                    <a:lstStyle/>
                    <a:p>
                      <a:pPr algn="ctr">
                        <a:lnSpc>
                          <a:spcPct val="115000"/>
                        </a:lnSpc>
                        <a:spcAft>
                          <a:spcPts val="0"/>
                        </a:spcAft>
                      </a:pPr>
                      <a:r>
                        <a:rPr lang="it-IT" sz="1000" b="1" dirty="0" smtClean="0">
                          <a:solidFill>
                            <a:schemeClr val="bg1"/>
                          </a:solidFill>
                          <a:latin typeface="Verdana" pitchFamily="34" charset="0"/>
                          <a:ea typeface="Verdana" pitchFamily="34" charset="0"/>
                          <a:cs typeface="Verdana" pitchFamily="34" charset="0"/>
                        </a:rPr>
                        <a:t>Ho </a:t>
                      </a:r>
                      <a:r>
                        <a:rPr lang="it-IT" sz="1000" b="1" dirty="0">
                          <a:solidFill>
                            <a:schemeClr val="bg1"/>
                          </a:solidFill>
                          <a:latin typeface="Verdana" pitchFamily="34" charset="0"/>
                          <a:ea typeface="Verdana" pitchFamily="34" charset="0"/>
                          <a:cs typeface="Verdana" pitchFamily="34" charset="0"/>
                        </a:rPr>
                        <a:t>espresso idee creative, divergenti e progettuali</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it-IT" sz="1000" dirty="0">
                          <a:solidFill>
                            <a:schemeClr val="bg1"/>
                          </a:solidFill>
                          <a:latin typeface="Verdana" pitchFamily="34" charset="0"/>
                          <a:ea typeface="Verdana" pitchFamily="34" charset="0"/>
                          <a:cs typeface="Verdana" pitchFamily="34" charset="0"/>
                        </a:rPr>
                        <a:t>10</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264488">
                <a:tc>
                  <a:txBody>
                    <a:bodyPr/>
                    <a:lstStyle/>
                    <a:p>
                      <a:pPr algn="ctr">
                        <a:lnSpc>
                          <a:spcPct val="115000"/>
                        </a:lnSpc>
                        <a:spcAft>
                          <a:spcPts val="0"/>
                        </a:spcAft>
                      </a:pPr>
                      <a:r>
                        <a:rPr lang="it-IT" sz="1000" b="1" dirty="0" smtClean="0">
                          <a:solidFill>
                            <a:schemeClr val="bg1"/>
                          </a:solidFill>
                          <a:latin typeface="Verdana" pitchFamily="34" charset="0"/>
                          <a:ea typeface="Verdana" pitchFamily="34" charset="0"/>
                          <a:cs typeface="Verdana" pitchFamily="34" charset="0"/>
                        </a:rPr>
                        <a:t>Ho </a:t>
                      </a:r>
                      <a:r>
                        <a:rPr lang="it-IT" sz="1000" b="1" dirty="0">
                          <a:solidFill>
                            <a:schemeClr val="bg1"/>
                          </a:solidFill>
                          <a:latin typeface="Verdana" pitchFamily="34" charset="0"/>
                          <a:ea typeface="Verdana" pitchFamily="34" charset="0"/>
                          <a:cs typeface="Verdana" pitchFamily="34" charset="0"/>
                        </a:rPr>
                        <a:t>usato un linguaggio appropriato e corretto</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it-IT" sz="1000" dirty="0">
                          <a:solidFill>
                            <a:schemeClr val="bg1"/>
                          </a:solidFill>
                          <a:latin typeface="Verdana" pitchFamily="34" charset="0"/>
                          <a:ea typeface="Verdana" pitchFamily="34" charset="0"/>
                          <a:cs typeface="Verdana" pitchFamily="34" charset="0"/>
                        </a:rPr>
                        <a:t>10</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264488">
                <a:tc>
                  <a:txBody>
                    <a:bodyPr/>
                    <a:lstStyle/>
                    <a:p>
                      <a:pPr algn="ctr">
                        <a:lnSpc>
                          <a:spcPct val="115000"/>
                        </a:lnSpc>
                        <a:spcAft>
                          <a:spcPts val="0"/>
                        </a:spcAft>
                      </a:pPr>
                      <a:r>
                        <a:rPr lang="it-IT" sz="1000" b="1" dirty="0" smtClean="0">
                          <a:solidFill>
                            <a:schemeClr val="bg1"/>
                          </a:solidFill>
                          <a:latin typeface="Verdana" pitchFamily="34" charset="0"/>
                          <a:ea typeface="Verdana" pitchFamily="34" charset="0"/>
                          <a:cs typeface="Verdana" pitchFamily="34" charset="0"/>
                        </a:rPr>
                        <a:t>Ho </a:t>
                      </a:r>
                      <a:r>
                        <a:rPr lang="it-IT" sz="1000" b="1" dirty="0">
                          <a:solidFill>
                            <a:schemeClr val="bg1"/>
                          </a:solidFill>
                          <a:latin typeface="Verdana" pitchFamily="34" charset="0"/>
                          <a:ea typeface="Verdana" pitchFamily="34" charset="0"/>
                          <a:cs typeface="Verdana" pitchFamily="34" charset="0"/>
                        </a:rPr>
                        <a:t>evidenziato nessi logici  e discontinuità di caso</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it-IT" sz="1000" dirty="0">
                          <a:solidFill>
                            <a:schemeClr val="bg1"/>
                          </a:solidFill>
                          <a:latin typeface="Verdana" pitchFamily="34" charset="0"/>
                          <a:ea typeface="Verdana" pitchFamily="34" charset="0"/>
                          <a:cs typeface="Verdana" pitchFamily="34" charset="0"/>
                        </a:rPr>
                        <a:t>10</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528975">
                <a:tc>
                  <a:txBody>
                    <a:bodyPr/>
                    <a:lstStyle/>
                    <a:p>
                      <a:pPr algn="ctr">
                        <a:lnSpc>
                          <a:spcPct val="115000"/>
                        </a:lnSpc>
                        <a:spcAft>
                          <a:spcPts val="0"/>
                        </a:spcAft>
                      </a:pPr>
                      <a:r>
                        <a:rPr lang="it-IT" sz="1000" b="1" dirty="0" smtClean="0">
                          <a:solidFill>
                            <a:schemeClr val="bg1"/>
                          </a:solidFill>
                          <a:latin typeface="Verdana" pitchFamily="34" charset="0"/>
                          <a:ea typeface="Verdana" pitchFamily="34" charset="0"/>
                          <a:cs typeface="Verdana" pitchFamily="34" charset="0"/>
                        </a:rPr>
                        <a:t>Ho </a:t>
                      </a:r>
                      <a:r>
                        <a:rPr lang="it-IT" sz="1000" b="1" dirty="0">
                          <a:solidFill>
                            <a:schemeClr val="bg1"/>
                          </a:solidFill>
                          <a:latin typeface="Verdana" pitchFamily="34" charset="0"/>
                          <a:ea typeface="Verdana" pitchFamily="34" charset="0"/>
                          <a:cs typeface="Verdana" pitchFamily="34" charset="0"/>
                        </a:rPr>
                        <a:t>mostrato capacità meta cognitive di transfert e </a:t>
                      </a:r>
                      <a:r>
                        <a:rPr lang="it-IT" sz="1000" b="1" dirty="0" err="1">
                          <a:solidFill>
                            <a:schemeClr val="bg1"/>
                          </a:solidFill>
                          <a:latin typeface="Verdana" pitchFamily="34" charset="0"/>
                          <a:ea typeface="Verdana" pitchFamily="34" charset="0"/>
                          <a:cs typeface="Verdana" pitchFamily="34" charset="0"/>
                        </a:rPr>
                        <a:t>problem</a:t>
                      </a:r>
                      <a:r>
                        <a:rPr lang="it-IT" sz="1000" b="1" dirty="0">
                          <a:solidFill>
                            <a:schemeClr val="bg1"/>
                          </a:solidFill>
                          <a:latin typeface="Verdana" pitchFamily="34" charset="0"/>
                          <a:ea typeface="Verdana" pitchFamily="34" charset="0"/>
                          <a:cs typeface="Verdana" pitchFamily="34" charset="0"/>
                        </a:rPr>
                        <a:t> </a:t>
                      </a:r>
                      <a:r>
                        <a:rPr lang="it-IT" sz="1000" b="1" dirty="0" err="1">
                          <a:solidFill>
                            <a:schemeClr val="bg1"/>
                          </a:solidFill>
                          <a:latin typeface="Verdana" pitchFamily="34" charset="0"/>
                          <a:ea typeface="Verdana" pitchFamily="34" charset="0"/>
                          <a:cs typeface="Verdana" pitchFamily="34" charset="0"/>
                        </a:rPr>
                        <a:t>solving</a:t>
                      </a:r>
                      <a:endParaRPr lang="it-IT" sz="1000" b="1"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it-IT" sz="1000" dirty="0">
                          <a:solidFill>
                            <a:schemeClr val="bg1"/>
                          </a:solidFill>
                          <a:latin typeface="Verdana" pitchFamily="34" charset="0"/>
                          <a:ea typeface="Verdana" pitchFamily="34" charset="0"/>
                          <a:cs typeface="Verdana" pitchFamily="34" charset="0"/>
                        </a:rPr>
                        <a:t>10</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264488">
                <a:tc>
                  <a:txBody>
                    <a:bodyPr/>
                    <a:lstStyle/>
                    <a:p>
                      <a:pPr algn="ctr">
                        <a:lnSpc>
                          <a:spcPct val="115000"/>
                        </a:lnSpc>
                        <a:spcAft>
                          <a:spcPts val="0"/>
                        </a:spcAft>
                      </a:pPr>
                      <a:r>
                        <a:rPr lang="it-IT" sz="1000" b="1" dirty="0" smtClean="0">
                          <a:solidFill>
                            <a:schemeClr val="bg1"/>
                          </a:solidFill>
                          <a:latin typeface="Verdana" pitchFamily="34" charset="0"/>
                          <a:ea typeface="Verdana" pitchFamily="34" charset="0"/>
                          <a:cs typeface="Verdana" pitchFamily="34" charset="0"/>
                        </a:rPr>
                        <a:t>Ho </a:t>
                      </a:r>
                      <a:r>
                        <a:rPr lang="it-IT" sz="1000" b="1" dirty="0">
                          <a:solidFill>
                            <a:schemeClr val="bg1"/>
                          </a:solidFill>
                          <a:latin typeface="Verdana" pitchFamily="34" charset="0"/>
                          <a:ea typeface="Verdana" pitchFamily="34" charset="0"/>
                          <a:cs typeface="Verdana" pitchFamily="34" charset="0"/>
                        </a:rPr>
                        <a:t>utilizzato strumenti adeguati, chiari ed utili</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it-IT" sz="1000" dirty="0">
                          <a:solidFill>
                            <a:schemeClr val="bg1"/>
                          </a:solidFill>
                          <a:latin typeface="Verdana" pitchFamily="34" charset="0"/>
                          <a:ea typeface="Verdana" pitchFamily="34" charset="0"/>
                          <a:cs typeface="Verdana" pitchFamily="34" charset="0"/>
                        </a:rPr>
                        <a:t>10</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528975">
                <a:tc>
                  <a:txBody>
                    <a:bodyPr/>
                    <a:lstStyle/>
                    <a:p>
                      <a:pPr algn="ctr">
                        <a:lnSpc>
                          <a:spcPct val="115000"/>
                        </a:lnSpc>
                        <a:spcAft>
                          <a:spcPts val="0"/>
                        </a:spcAft>
                      </a:pPr>
                      <a:r>
                        <a:rPr lang="it-IT" sz="1000" b="1" dirty="0" smtClean="0">
                          <a:solidFill>
                            <a:schemeClr val="bg1"/>
                          </a:solidFill>
                          <a:latin typeface="Verdana" pitchFamily="34" charset="0"/>
                          <a:ea typeface="Verdana" pitchFamily="34" charset="0"/>
                          <a:cs typeface="Verdana" pitchFamily="34" charset="0"/>
                        </a:rPr>
                        <a:t>Ho presentato  </a:t>
                      </a:r>
                      <a:r>
                        <a:rPr lang="it-IT" sz="1000" b="1" dirty="0">
                          <a:solidFill>
                            <a:schemeClr val="bg1"/>
                          </a:solidFill>
                          <a:latin typeface="Verdana" pitchFamily="34" charset="0"/>
                          <a:ea typeface="Verdana" pitchFamily="34" charset="0"/>
                          <a:cs typeface="Verdana" pitchFamily="34" charset="0"/>
                        </a:rPr>
                        <a:t>attività  di partecipazione e cooperazione svolte con il gruppo classe </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it-IT" sz="1000">
                          <a:solidFill>
                            <a:schemeClr val="bg1"/>
                          </a:solidFill>
                          <a:latin typeface="Verdana" pitchFamily="34" charset="0"/>
                          <a:ea typeface="Verdana" pitchFamily="34" charset="0"/>
                          <a:cs typeface="Verdana" pitchFamily="34" charset="0"/>
                        </a:rPr>
                        <a:t>10</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264488">
                <a:tc>
                  <a:txBody>
                    <a:bodyPr/>
                    <a:lstStyle/>
                    <a:p>
                      <a:pPr algn="ctr">
                        <a:lnSpc>
                          <a:spcPct val="115000"/>
                        </a:lnSpc>
                        <a:spcAft>
                          <a:spcPts val="0"/>
                        </a:spcAft>
                      </a:pPr>
                      <a:r>
                        <a:rPr lang="it-IT" sz="1000" b="1" dirty="0" smtClean="0">
                          <a:solidFill>
                            <a:schemeClr val="bg1"/>
                          </a:solidFill>
                          <a:latin typeface="Verdana" pitchFamily="34" charset="0"/>
                          <a:ea typeface="Verdana" pitchFamily="34" charset="0"/>
                          <a:cs typeface="Verdana" pitchFamily="34" charset="0"/>
                        </a:rPr>
                        <a:t>Ho</a:t>
                      </a:r>
                      <a:r>
                        <a:rPr lang="it-IT" sz="1000" b="1" baseline="0" dirty="0" smtClean="0">
                          <a:solidFill>
                            <a:schemeClr val="bg1"/>
                          </a:solidFill>
                          <a:latin typeface="Verdana" pitchFamily="34" charset="0"/>
                          <a:ea typeface="Verdana" pitchFamily="34" charset="0"/>
                          <a:cs typeface="Verdana" pitchFamily="34" charset="0"/>
                        </a:rPr>
                        <a:t> illustrato </a:t>
                      </a:r>
                      <a:r>
                        <a:rPr lang="it-IT" sz="1000" b="1" dirty="0" smtClean="0">
                          <a:solidFill>
                            <a:schemeClr val="bg1"/>
                          </a:solidFill>
                          <a:latin typeface="Verdana" pitchFamily="34" charset="0"/>
                          <a:ea typeface="Verdana" pitchFamily="34" charset="0"/>
                          <a:cs typeface="Verdana" pitchFamily="34" charset="0"/>
                        </a:rPr>
                        <a:t>iniziative </a:t>
                      </a:r>
                      <a:r>
                        <a:rPr lang="it-IT" sz="1000" b="1" dirty="0">
                          <a:solidFill>
                            <a:schemeClr val="bg1"/>
                          </a:solidFill>
                          <a:latin typeface="Verdana" pitchFamily="34" charset="0"/>
                          <a:ea typeface="Verdana" pitchFamily="34" charset="0"/>
                          <a:cs typeface="Verdana" pitchFamily="34" charset="0"/>
                        </a:rPr>
                        <a:t>di azioni responsabili</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it-IT" sz="1000">
                          <a:solidFill>
                            <a:schemeClr val="bg1"/>
                          </a:solidFill>
                          <a:latin typeface="Verdana" pitchFamily="34" charset="0"/>
                          <a:ea typeface="Verdana" pitchFamily="34" charset="0"/>
                          <a:cs typeface="Verdana" pitchFamily="34" charset="0"/>
                        </a:rPr>
                        <a:t>10</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211012">
                <a:tc>
                  <a:txBody>
                    <a:bodyPr/>
                    <a:lstStyle/>
                    <a:p>
                      <a:pPr algn="ctr">
                        <a:lnSpc>
                          <a:spcPct val="115000"/>
                        </a:lnSpc>
                        <a:spcAft>
                          <a:spcPts val="0"/>
                        </a:spcAft>
                      </a:pPr>
                      <a:r>
                        <a:rPr lang="it-IT" sz="1000" b="1" dirty="0">
                          <a:solidFill>
                            <a:schemeClr val="bg1"/>
                          </a:solidFill>
                          <a:latin typeface="Verdana" pitchFamily="34" charset="0"/>
                          <a:ea typeface="Verdana" pitchFamily="34" charset="0"/>
                          <a:cs typeface="Verdana" pitchFamily="34" charset="0"/>
                        </a:rPr>
                        <a:t>Punti totali possibili </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it-IT" sz="1000">
                          <a:solidFill>
                            <a:schemeClr val="bg1"/>
                          </a:solidFill>
                          <a:latin typeface="Verdana" pitchFamily="34" charset="0"/>
                          <a:ea typeface="Verdana" pitchFamily="34" charset="0"/>
                          <a:cs typeface="Verdana" pitchFamily="34" charset="0"/>
                        </a:rPr>
                        <a:t>100</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endParaRPr lang="it-IT" sz="1000" dirty="0">
                        <a:solidFill>
                          <a:schemeClr val="bg1"/>
                        </a:solidFill>
                        <a:latin typeface="Verdana" pitchFamily="34" charset="0"/>
                        <a:ea typeface="Verdana" pitchFamily="34" charset="0"/>
                        <a:cs typeface="Verdana" pitchFamily="34" charset="0"/>
                      </a:endParaRP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89987">
                <a:tc gridSpan="4">
                  <a:txBody>
                    <a:bodyPr/>
                    <a:lstStyle/>
                    <a:p>
                      <a:pPr algn="ctr">
                        <a:lnSpc>
                          <a:spcPct val="115000"/>
                        </a:lnSpc>
                        <a:spcAft>
                          <a:spcPts val="0"/>
                        </a:spcAft>
                      </a:pPr>
                      <a:r>
                        <a:rPr lang="it-IT" sz="1000" dirty="0">
                          <a:solidFill>
                            <a:schemeClr val="bg1"/>
                          </a:solidFill>
                          <a:latin typeface="Verdana" pitchFamily="34" charset="0"/>
                          <a:ea typeface="Verdana" pitchFamily="34" charset="0"/>
                          <a:cs typeface="Verdana" pitchFamily="34" charset="0"/>
                        </a:rPr>
                        <a:t>Valutazione secondo la seguente scala: 10/9, 8,6,5</a:t>
                      </a:r>
                    </a:p>
                  </a:txBody>
                  <a:tcPr marL="39073" marR="390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endParaRPr lang="it-IT"/>
                    </a:p>
                  </a:txBody>
                  <a:tcPr/>
                </a:tc>
                <a:tc hMerge="1">
                  <a:txBody>
                    <a:bodyPr/>
                    <a:lstStyle/>
                    <a:p>
                      <a:endParaRPr lang="it-IT"/>
                    </a:p>
                  </a:txBody>
                  <a:tcPr/>
                </a:tc>
                <a:tc hMerge="1">
                  <a:txBody>
                    <a:bodyPr/>
                    <a:lstStyle/>
                    <a:p>
                      <a:endParaRPr lang="it-IT"/>
                    </a:p>
                  </a:txBody>
                  <a:tcPr/>
                </a:tc>
              </a:tr>
            </a:tbl>
          </a:graphicData>
        </a:graphic>
      </p:graphicFrame>
      <p:sp>
        <p:nvSpPr>
          <p:cNvPr id="73729" name="Rectangle 1"/>
          <p:cNvSpPr>
            <a:spLocks noChangeArrowheads="1"/>
          </p:cNvSpPr>
          <p:nvPr/>
        </p:nvSpPr>
        <p:spPr bwMode="auto">
          <a:xfrm>
            <a:off x="1606285" y="289774"/>
            <a:ext cx="5931432"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300038" algn="l"/>
              </a:tabLst>
            </a:pPr>
            <a:r>
              <a:rPr kumimoji="0" lang="it-IT" sz="1200" b="1" i="0" u="none" strike="noStrike" cap="none" normalizeH="0" baseline="0" dirty="0" err="1" smtClean="0">
                <a:ln>
                  <a:noFill/>
                </a:ln>
                <a:solidFill>
                  <a:schemeClr val="tx1"/>
                </a:solidFill>
                <a:effectLst/>
                <a:latin typeface="Verdana" pitchFamily="34" charset="0"/>
                <a:ea typeface="Verdana" pitchFamily="34" charset="0"/>
                <a:cs typeface="Verdana" pitchFamily="34" charset="0"/>
              </a:rPr>
              <a:t>Alunno…</a:t>
            </a:r>
            <a:r>
              <a:rPr kumimoji="0" lang="it-IT" sz="1200" b="1" i="0" u="none" strike="noStrike" cap="none" normalizeH="0" baseline="0" dirty="0" smtClean="0">
                <a:ln>
                  <a:noFill/>
                </a:ln>
                <a:solidFill>
                  <a:schemeClr val="tx1"/>
                </a:solidFill>
                <a:effectLst/>
                <a:latin typeface="Verdana" pitchFamily="34" charset="0"/>
                <a:ea typeface="Verdana" pitchFamily="34" charset="0"/>
                <a:cs typeface="Verdana" pitchFamily="34" charset="0"/>
              </a:rPr>
              <a:t>. Scuola secondaria di 1° grado Classe 	</a:t>
            </a:r>
          </a:p>
          <a:p>
            <a:pPr marL="0" marR="0" lvl="0" indent="0" algn="ctr" defTabSz="914400" rtl="0" eaLnBrk="0" fontAlgn="base" latinLnBrk="0" hangingPunct="0">
              <a:lnSpc>
                <a:spcPct val="100000"/>
              </a:lnSpc>
              <a:spcBef>
                <a:spcPct val="0"/>
              </a:spcBef>
              <a:spcAft>
                <a:spcPct val="0"/>
              </a:spcAft>
              <a:buClrTx/>
              <a:buSzTx/>
              <a:buFontTx/>
              <a:buNone/>
              <a:tabLst>
                <a:tab pos="300038" algn="l"/>
              </a:tabLst>
            </a:pPr>
            <a:r>
              <a:rPr kumimoji="0" lang="it-IT" sz="1200" b="1" i="0" u="none" strike="noStrike" cap="none" normalizeH="0" baseline="0" dirty="0" err="1" smtClean="0">
                <a:ln>
                  <a:noFill/>
                </a:ln>
                <a:solidFill>
                  <a:schemeClr val="tx1"/>
                </a:solidFill>
                <a:effectLst/>
                <a:latin typeface="Verdana" pitchFamily="34" charset="0"/>
                <a:ea typeface="Verdana" pitchFamily="34" charset="0"/>
                <a:cs typeface="Verdana" pitchFamily="34" charset="0"/>
              </a:rPr>
              <a:t>Rubric</a:t>
            </a:r>
            <a:r>
              <a:rPr kumimoji="0" lang="it-IT" sz="1200" b="1" i="0" u="none" strike="noStrike" cap="none" normalizeH="0" baseline="0" dirty="0" smtClean="0">
                <a:ln>
                  <a:noFill/>
                </a:ln>
                <a:solidFill>
                  <a:schemeClr val="tx1"/>
                </a:solidFill>
                <a:effectLst/>
                <a:latin typeface="Verdana" pitchFamily="34" charset="0"/>
                <a:ea typeface="Verdana" pitchFamily="34" charset="0"/>
                <a:cs typeface="Verdana" pitchFamily="34" charset="0"/>
              </a:rPr>
              <a:t> di autovalutazione  dell’alunno e di valutazione del docente</a:t>
            </a:r>
          </a:p>
          <a:p>
            <a:pPr marL="0" marR="0" lvl="0" indent="0" algn="ctr" defTabSz="914400" rtl="0" eaLnBrk="0" fontAlgn="base" latinLnBrk="0" hangingPunct="0">
              <a:lnSpc>
                <a:spcPct val="100000"/>
              </a:lnSpc>
              <a:spcBef>
                <a:spcPct val="0"/>
              </a:spcBef>
              <a:spcAft>
                <a:spcPct val="0"/>
              </a:spcAft>
              <a:buClrTx/>
              <a:buSzTx/>
              <a:buFontTx/>
              <a:buNone/>
              <a:tabLst>
                <a:tab pos="300038" algn="l"/>
              </a:tabLst>
            </a:pPr>
            <a:r>
              <a:rPr kumimoji="0" lang="it-IT" sz="1200" b="1" i="0" u="none" strike="noStrike" cap="none" normalizeH="0" baseline="0" dirty="0" smtClean="0">
                <a:ln>
                  <a:noFill/>
                </a:ln>
                <a:solidFill>
                  <a:schemeClr val="tx1"/>
                </a:solidFill>
                <a:effectLst/>
                <a:latin typeface="Verdana" pitchFamily="34" charset="0"/>
                <a:ea typeface="Verdana" pitchFamily="34" charset="0"/>
                <a:cs typeface="Verdana" pitchFamily="34" charset="0"/>
              </a:rPr>
              <a:t>Interrogazione orale </a:t>
            </a:r>
          </a:p>
          <a:p>
            <a:pPr marL="0" marR="0" lvl="0" indent="0" algn="ctr" defTabSz="914400" rtl="0" eaLnBrk="0" fontAlgn="base" latinLnBrk="0" hangingPunct="0">
              <a:lnSpc>
                <a:spcPct val="100000"/>
              </a:lnSpc>
              <a:spcBef>
                <a:spcPct val="0"/>
              </a:spcBef>
              <a:spcAft>
                <a:spcPct val="0"/>
              </a:spcAft>
              <a:buClrTx/>
              <a:buSzTx/>
              <a:buFontTx/>
              <a:buNone/>
              <a:tabLst>
                <a:tab pos="300038" algn="l"/>
              </a:tabLst>
            </a:pPr>
            <a:r>
              <a:rPr kumimoji="0" lang="it-IT" sz="1200" b="1" i="0" u="none" strike="noStrike" cap="none" normalizeH="0" baseline="0" dirty="0" smtClean="0">
                <a:ln>
                  <a:noFill/>
                </a:ln>
                <a:solidFill>
                  <a:schemeClr val="tx1"/>
                </a:solidFill>
                <a:effectLst/>
                <a:latin typeface="Verdana" pitchFamily="34" charset="0"/>
                <a:ea typeface="Verdana" pitchFamily="34" charset="0"/>
                <a:cs typeface="Verdana" pitchFamily="34" charset="0"/>
              </a:rPr>
              <a:t>Livelli di prestazione attesi</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nvGraphicFramePr>
        <p:xfrm>
          <a:off x="435427" y="362857"/>
          <a:ext cx="7384143" cy="47897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Anello 2"/>
          <p:cNvSpPr/>
          <p:nvPr/>
        </p:nvSpPr>
        <p:spPr>
          <a:xfrm>
            <a:off x="834570" y="145142"/>
            <a:ext cx="7384144" cy="5787571"/>
          </a:xfrm>
          <a:prstGeom prst="donut">
            <a:avLst>
              <a:gd name="adj" fmla="val 2293"/>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solidFill>
                <a:schemeClr val="tx1"/>
              </a:solidFill>
            </a:endParaRPr>
          </a:p>
        </p:txBody>
      </p:sp>
      <p:sp>
        <p:nvSpPr>
          <p:cNvPr id="4" name="Rettangolo 3"/>
          <p:cNvSpPr/>
          <p:nvPr/>
        </p:nvSpPr>
        <p:spPr>
          <a:xfrm>
            <a:off x="435427" y="5964951"/>
            <a:ext cx="8058087" cy="624952"/>
          </a:xfrm>
          <a:prstGeom prst="rect">
            <a:avLst/>
          </a:prstGeom>
          <a:noFill/>
        </p:spPr>
        <p:txBody>
          <a:bodyPr wrap="none">
            <a:prstTxWarp prst="textChevron">
              <a:avLst/>
            </a:prstTxWarp>
            <a:spAutoFit/>
          </a:bodyPr>
          <a:lstStyle/>
          <a:p>
            <a:pPr algn="ctr">
              <a:defRPr/>
            </a:pPr>
            <a:r>
              <a:rPr lang="it-IT"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a typeface="ＭＳ Ｐゴシック" charset="0"/>
                <a:cs typeface="ＭＳ Ｐゴシック" charset="0"/>
              </a:rPr>
              <a:t>Competenze di cittadinanza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3100" b="1" dirty="0" smtClean="0"/>
              <a:t/>
            </a:r>
            <a:br>
              <a:rPr lang="it-IT" sz="3100" b="1" dirty="0" smtClean="0"/>
            </a:br>
            <a:r>
              <a:rPr lang="it-IT" sz="3100" b="1" dirty="0" smtClean="0"/>
              <a:t/>
            </a:r>
            <a:br>
              <a:rPr lang="it-IT" sz="3100" b="1" dirty="0" smtClean="0"/>
            </a:br>
            <a:r>
              <a:rPr lang="it-IT" sz="3100" b="1" dirty="0" smtClean="0"/>
              <a:t/>
            </a:r>
            <a:br>
              <a:rPr lang="it-IT" sz="3100" b="1" dirty="0" smtClean="0"/>
            </a:br>
            <a:r>
              <a:rPr lang="it-IT" sz="3100" b="1" dirty="0" smtClean="0"/>
              <a:t/>
            </a:r>
            <a:br>
              <a:rPr lang="it-IT" sz="3100" b="1" dirty="0" smtClean="0"/>
            </a:br>
            <a:r>
              <a:rPr lang="it-IT" b="1" dirty="0" smtClean="0"/>
              <a:t/>
            </a:r>
            <a:br>
              <a:rPr lang="it-IT" b="1" dirty="0" smtClean="0"/>
            </a:br>
            <a:r>
              <a:rPr lang="it-IT" sz="4400" b="1" dirty="0" smtClean="0"/>
              <a:t>UNITA’ DIDATTICHE/UNITA’ </a:t>
            </a:r>
            <a:r>
              <a:rPr lang="it-IT" sz="4400" b="1" dirty="0" err="1" smtClean="0"/>
              <a:t>DI</a:t>
            </a:r>
            <a:r>
              <a:rPr lang="it-IT" sz="4400" b="1" dirty="0" smtClean="0"/>
              <a:t/>
            </a:r>
            <a:br>
              <a:rPr lang="it-IT" sz="4400" b="1" dirty="0" smtClean="0"/>
            </a:br>
            <a:r>
              <a:rPr lang="it-IT" sz="4400" b="1" dirty="0" smtClean="0"/>
              <a:t>APPRENDIMENTO</a:t>
            </a:r>
            <a:endParaRPr lang="it-IT" dirty="0"/>
          </a:p>
        </p:txBody>
      </p:sp>
      <p:sp>
        <p:nvSpPr>
          <p:cNvPr id="3" name="Segnaposto contenuto 2"/>
          <p:cNvSpPr>
            <a:spLocks noGrp="1"/>
          </p:cNvSpPr>
          <p:nvPr>
            <p:ph idx="1"/>
          </p:nvPr>
        </p:nvSpPr>
        <p:spPr>
          <a:xfrm>
            <a:off x="4644008" y="1600200"/>
            <a:ext cx="4320480" cy="4525963"/>
          </a:xfrm>
        </p:spPr>
        <p:txBody>
          <a:bodyPr>
            <a:normAutofit fontScale="85000" lnSpcReduction="20000"/>
          </a:bodyPr>
          <a:lstStyle/>
          <a:p>
            <a:pPr>
              <a:buNone/>
            </a:pPr>
            <a:r>
              <a:rPr lang="it-IT" b="1" dirty="0" smtClean="0"/>
              <a:t>UNITA’ DIDATTICHE</a:t>
            </a:r>
          </a:p>
          <a:p>
            <a:pPr>
              <a:buNone/>
            </a:pPr>
            <a:r>
              <a:rPr lang="it-IT" dirty="0" smtClean="0"/>
              <a:t>• Centrate prevalentemente sugli obiettivi di insegnamento</a:t>
            </a:r>
          </a:p>
          <a:p>
            <a:pPr>
              <a:buNone/>
            </a:pPr>
            <a:r>
              <a:rPr lang="it-IT" dirty="0" smtClean="0"/>
              <a:t>• Centralità del docente e della sua attività</a:t>
            </a:r>
          </a:p>
          <a:p>
            <a:pPr>
              <a:buNone/>
            </a:pPr>
            <a:r>
              <a:rPr lang="it-IT" dirty="0" smtClean="0"/>
              <a:t>• Centratura sulla disciplina</a:t>
            </a:r>
          </a:p>
          <a:p>
            <a:pPr>
              <a:buNone/>
            </a:pPr>
            <a:endParaRPr lang="it-IT" dirty="0" smtClean="0"/>
          </a:p>
          <a:p>
            <a:pPr>
              <a:buNone/>
            </a:pPr>
            <a:r>
              <a:rPr lang="it-IT" b="1" dirty="0" smtClean="0"/>
              <a:t>UNITA’ </a:t>
            </a:r>
            <a:r>
              <a:rPr lang="it-IT" b="1" dirty="0" err="1" smtClean="0"/>
              <a:t>DI</a:t>
            </a:r>
            <a:r>
              <a:rPr lang="it-IT" b="1" dirty="0" smtClean="0"/>
              <a:t> APPRENDIMENTO</a:t>
            </a:r>
          </a:p>
          <a:p>
            <a:pPr>
              <a:buNone/>
            </a:pPr>
            <a:r>
              <a:rPr lang="it-IT" dirty="0" smtClean="0"/>
              <a:t>• Centrate sull’apprendimento e sull’acquisizione di competenze</a:t>
            </a:r>
          </a:p>
          <a:p>
            <a:pPr>
              <a:buNone/>
            </a:pPr>
            <a:r>
              <a:rPr lang="it-IT" dirty="0" smtClean="0"/>
              <a:t>• Centralità dell’allievo e della sua azione autonoma e responsabile</a:t>
            </a:r>
          </a:p>
          <a:p>
            <a:pPr>
              <a:buNone/>
            </a:pPr>
            <a:r>
              <a:rPr lang="it-IT" dirty="0" smtClean="0"/>
              <a:t>• Centratura sulle competenze</a:t>
            </a:r>
            <a:endParaRPr lang="it-IT" dirty="0"/>
          </a:p>
        </p:txBody>
      </p:sp>
      <p:graphicFrame>
        <p:nvGraphicFramePr>
          <p:cNvPr id="4" name="Group 3"/>
          <p:cNvGraphicFramePr>
            <a:graphicFrameLocks noGrp="1"/>
          </p:cNvGraphicFramePr>
          <p:nvPr/>
        </p:nvGraphicFramePr>
        <p:xfrm>
          <a:off x="755576" y="1844824"/>
          <a:ext cx="2520280" cy="3998914"/>
        </p:xfrm>
        <a:graphic>
          <a:graphicData uri="http://schemas.openxmlformats.org/drawingml/2006/table">
            <a:tbl>
              <a:tblPr/>
              <a:tblGrid>
                <a:gridCol w="2520280"/>
              </a:tblGrid>
              <a:tr h="604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400" b="1" i="0" u="none" strike="noStrike" cap="none" normalizeH="0" baseline="0" dirty="0" smtClean="0">
                          <a:ln>
                            <a:noFill/>
                          </a:ln>
                          <a:solidFill>
                            <a:schemeClr val="bg1"/>
                          </a:solidFill>
                          <a:effectLst/>
                          <a:latin typeface="Arial" charset="0"/>
                        </a:rPr>
                        <a:t>  MODELLI  DIDATTICI</a:t>
                      </a:r>
                      <a:r>
                        <a:rPr kumimoji="0" lang="it-IT" sz="1400" b="0" i="0" u="none" strike="noStrike" cap="none" normalizeH="0" baseline="0" dirty="0" smtClean="0">
                          <a:ln>
                            <a:noFill/>
                          </a:ln>
                          <a:solidFill>
                            <a:schemeClr val="bg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FBEAC7"/>
                        </a:gs>
                        <a:gs pos="17999">
                          <a:srgbClr val="FEE7F2"/>
                        </a:gs>
                        <a:gs pos="36000">
                          <a:srgbClr val="FAC77D"/>
                        </a:gs>
                        <a:gs pos="61000">
                          <a:srgbClr val="FBA97D"/>
                        </a:gs>
                        <a:gs pos="82001">
                          <a:srgbClr val="FBD49C"/>
                        </a:gs>
                        <a:gs pos="100000">
                          <a:srgbClr val="FEE7F2"/>
                        </a:gs>
                      </a:gsLst>
                      <a:lin ang="5400000" scaled="0"/>
                    </a:gradFill>
                  </a:tcPr>
                </a:tc>
              </a:tr>
              <a:tr h="11318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400" b="0" i="0" u="none" strike="noStrike" cap="none" normalizeH="0" baseline="0" dirty="0" smtClean="0">
                          <a:ln>
                            <a:noFill/>
                          </a:ln>
                          <a:solidFill>
                            <a:schemeClr val="bg1"/>
                          </a:solidFill>
                          <a:effectLst/>
                          <a:latin typeface="Arial" charset="0"/>
                        </a:rPr>
                        <a:t>“Process - Product”</a:t>
                      </a:r>
                      <a:endParaRPr kumimoji="0" lang="it-IT" sz="1400" b="0" i="0" u="none" strike="noStrike" cap="none" normalizeH="0" baseline="0" dirty="0" smtClean="0">
                        <a:ln>
                          <a:noFill/>
                        </a:ln>
                        <a:solidFill>
                          <a:schemeClr val="bg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400" b="1" i="0" u="none" strike="noStrike" cap="none" normalizeH="0" baseline="0" dirty="0" smtClean="0">
                          <a:ln>
                            <a:noFill/>
                          </a:ln>
                          <a:solidFill>
                            <a:schemeClr val="bg1"/>
                          </a:solidFill>
                          <a:effectLst/>
                          <a:latin typeface="Arial" charset="0"/>
                        </a:rPr>
                        <a:t>Pedagogia per Obiettivi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FBEAC7"/>
                        </a:gs>
                        <a:gs pos="17999">
                          <a:srgbClr val="FEE7F2"/>
                        </a:gs>
                        <a:gs pos="36000">
                          <a:srgbClr val="FAC77D"/>
                        </a:gs>
                        <a:gs pos="61000">
                          <a:srgbClr val="FBA97D"/>
                        </a:gs>
                        <a:gs pos="82001">
                          <a:srgbClr val="FBD49C"/>
                        </a:gs>
                        <a:gs pos="100000">
                          <a:srgbClr val="FEE7F2"/>
                        </a:gs>
                      </a:gsLst>
                      <a:lin ang="5400000" scaled="0"/>
                    </a:gradFill>
                  </a:tcPr>
                </a:tc>
              </a:tr>
              <a:tr h="11303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400" b="0" i="0" u="none" strike="noStrike" cap="none" normalizeH="0" baseline="0" dirty="0" smtClean="0">
                          <a:ln>
                            <a:noFill/>
                          </a:ln>
                          <a:solidFill>
                            <a:schemeClr val="bg1"/>
                          </a:solidFill>
                          <a:effectLst/>
                          <a:latin typeface="Arial" charset="0"/>
                        </a:rPr>
                        <a:t>Didattica per Problemi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400" b="1" i="0" u="none" strike="noStrike" cap="none" normalizeH="0" baseline="0" dirty="0" err="1" smtClean="0">
                          <a:ln>
                            <a:noFill/>
                          </a:ln>
                          <a:solidFill>
                            <a:schemeClr val="bg1"/>
                          </a:solidFill>
                          <a:effectLst/>
                          <a:latin typeface="Arial" charset="0"/>
                        </a:rPr>
                        <a:t>Process</a:t>
                      </a:r>
                      <a:r>
                        <a:rPr kumimoji="0" lang="it-IT" sz="1400" b="1" i="0" u="none" strike="noStrike" cap="none" normalizeH="0" baseline="0" dirty="0" smtClean="0">
                          <a:ln>
                            <a:noFill/>
                          </a:ln>
                          <a:solidFill>
                            <a:schemeClr val="bg1"/>
                          </a:solidFill>
                          <a:effectLst/>
                          <a:latin typeface="Arial" charset="0"/>
                        </a:rPr>
                        <a:t> – </a:t>
                      </a:r>
                      <a:r>
                        <a:rPr kumimoji="0" lang="it-IT" sz="1400" b="1" i="0" u="none" strike="noStrike" cap="none" normalizeH="0" baseline="0" dirty="0" err="1" smtClean="0">
                          <a:ln>
                            <a:noFill/>
                          </a:ln>
                          <a:solidFill>
                            <a:schemeClr val="bg1"/>
                          </a:solidFill>
                          <a:effectLst/>
                          <a:latin typeface="Arial" charset="0"/>
                        </a:rPr>
                        <a:t>Learning</a:t>
                      </a:r>
                      <a:endParaRPr kumimoji="0" lang="it-IT" sz="1400" b="1" i="0" u="none" strike="noStrike" cap="none" normalizeH="0" baseline="0" dirty="0" smtClean="0">
                        <a:ln>
                          <a:noFill/>
                        </a:ln>
                        <a:solidFill>
                          <a:schemeClr val="bg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FBEAC7"/>
                        </a:gs>
                        <a:gs pos="17999">
                          <a:srgbClr val="FEE7F2"/>
                        </a:gs>
                        <a:gs pos="36000">
                          <a:srgbClr val="FAC77D"/>
                        </a:gs>
                        <a:gs pos="61000">
                          <a:srgbClr val="FBA97D"/>
                        </a:gs>
                        <a:gs pos="82001">
                          <a:srgbClr val="FBD49C"/>
                        </a:gs>
                        <a:gs pos="100000">
                          <a:srgbClr val="FEE7F2"/>
                        </a:gs>
                      </a:gsLst>
                      <a:lin ang="5400000" scaled="0"/>
                    </a:gradFill>
                  </a:tcPr>
                </a:tc>
              </a:tr>
              <a:tr h="11318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400" b="0" i="0" u="none" strike="noStrike" cap="none" normalizeH="0" baseline="0" dirty="0" err="1" smtClean="0">
                          <a:ln>
                            <a:noFill/>
                          </a:ln>
                          <a:solidFill>
                            <a:schemeClr val="bg1"/>
                          </a:solidFill>
                          <a:effectLst/>
                          <a:latin typeface="Arial" charset="0"/>
                        </a:rPr>
                        <a:t>Process</a:t>
                      </a:r>
                      <a:r>
                        <a:rPr kumimoji="0" lang="it-IT" sz="1400" b="0" i="0" u="none" strike="noStrike" cap="none" normalizeH="0" baseline="0" dirty="0" smtClean="0">
                          <a:ln>
                            <a:noFill/>
                          </a:ln>
                          <a:solidFill>
                            <a:schemeClr val="bg1"/>
                          </a:solidFill>
                          <a:effectLst/>
                          <a:latin typeface="Arial" charset="0"/>
                        </a:rPr>
                        <a:t> – </a:t>
                      </a:r>
                      <a:r>
                        <a:rPr kumimoji="0" lang="it-IT" sz="1400" b="0" i="0" u="none" strike="noStrike" cap="none" normalizeH="0" baseline="0" dirty="0" err="1" smtClean="0">
                          <a:ln>
                            <a:noFill/>
                          </a:ln>
                          <a:solidFill>
                            <a:schemeClr val="bg1"/>
                          </a:solidFill>
                          <a:effectLst/>
                          <a:latin typeface="Arial" charset="0"/>
                        </a:rPr>
                        <a:t>Process</a:t>
                      </a:r>
                      <a:endParaRPr kumimoji="0" lang="it-IT" sz="1400" b="0" i="0" u="none" strike="noStrike" cap="none" normalizeH="0" baseline="0" dirty="0" smtClean="0">
                        <a:ln>
                          <a:noFill/>
                        </a:ln>
                        <a:solidFill>
                          <a:schemeClr val="bg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it-IT" sz="1400" b="1" i="0" u="none" strike="noStrike" cap="none" normalizeH="0" baseline="0" dirty="0" smtClean="0">
                          <a:ln>
                            <a:noFill/>
                          </a:ln>
                          <a:solidFill>
                            <a:schemeClr val="bg1"/>
                          </a:solidFill>
                          <a:effectLst/>
                          <a:latin typeface="Arial" charset="0"/>
                        </a:rPr>
                        <a:t>Costruttivismo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gradFill>
                      <a:gsLst>
                        <a:gs pos="0">
                          <a:srgbClr val="FBEAC7"/>
                        </a:gs>
                        <a:gs pos="17999">
                          <a:srgbClr val="FEE7F2"/>
                        </a:gs>
                        <a:gs pos="36000">
                          <a:srgbClr val="FAC77D"/>
                        </a:gs>
                        <a:gs pos="61000">
                          <a:srgbClr val="FBA97D"/>
                        </a:gs>
                        <a:gs pos="82001">
                          <a:srgbClr val="FBD49C"/>
                        </a:gs>
                        <a:gs pos="100000">
                          <a:srgbClr val="FEE7F2"/>
                        </a:gs>
                      </a:gsLst>
                      <a:lin ang="5400000" scaled="0"/>
                    </a:gradFill>
                  </a:tcPr>
                </a:tc>
              </a:tr>
            </a:tbl>
          </a:graphicData>
        </a:graphic>
      </p:graphicFrame>
      <p:sp>
        <p:nvSpPr>
          <p:cNvPr id="5" name="Segnaposto piè di pagina 4"/>
          <p:cNvSpPr>
            <a:spLocks noGrp="1"/>
          </p:cNvSpPr>
          <p:nvPr>
            <p:ph type="ftr" sz="quarter" idx="16"/>
          </p:nvPr>
        </p:nvSpPr>
        <p:spPr/>
        <p:txBody>
          <a:bodyPr/>
          <a:lstStyle/>
          <a:p>
            <a:r>
              <a:rPr lang="it-IT" smtClean="0"/>
              <a:t>A.BALDI - G. CIPOLLARI</a:t>
            </a:r>
            <a:endParaRPr lang="it-IT"/>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smtClean="0"/>
              <a:t>LA COMPETENZA valuta un PROCESSO </a:t>
            </a:r>
            <a:endParaRPr lang="it-IT" dirty="0"/>
          </a:p>
        </p:txBody>
      </p:sp>
      <p:sp>
        <p:nvSpPr>
          <p:cNvPr id="3" name="Segnaposto contenuto 2"/>
          <p:cNvSpPr>
            <a:spLocks noGrp="1"/>
          </p:cNvSpPr>
          <p:nvPr>
            <p:ph idx="1"/>
          </p:nvPr>
        </p:nvSpPr>
        <p:spPr>
          <a:xfrm>
            <a:off x="4572000" y="1124744"/>
            <a:ext cx="4114800" cy="4320480"/>
          </a:xfrm>
        </p:spPr>
        <p:txBody>
          <a:bodyPr>
            <a:normAutofit/>
          </a:bodyPr>
          <a:lstStyle/>
          <a:p>
            <a:r>
              <a:rPr lang="it-IT" sz="1800" dirty="0" smtClean="0"/>
              <a:t>La certificazione delle competenze non rappresenta un’operazione terminale autonoma, ma si colloca all’interno dell’</a:t>
            </a:r>
            <a:r>
              <a:rPr lang="it-IT" sz="1800" u="sng" dirty="0" smtClean="0"/>
              <a:t>intero processo </a:t>
            </a:r>
            <a:r>
              <a:rPr lang="it-IT" sz="1800" dirty="0" smtClean="0"/>
              <a:t>di valutazione degli alunni e ne assume le finalità. </a:t>
            </a:r>
          </a:p>
          <a:p>
            <a:r>
              <a:rPr lang="it-IT" sz="1800" dirty="0" smtClean="0"/>
              <a:t>La valutazione diventa formativa quando si concentra sul </a:t>
            </a:r>
            <a:r>
              <a:rPr lang="it-IT" sz="1800" u="sng" dirty="0" smtClean="0"/>
              <a:t>processo</a:t>
            </a:r>
            <a:r>
              <a:rPr lang="it-IT" sz="1800" dirty="0" smtClean="0"/>
              <a:t> e raccoglie un ventaglio di informazioni che, offerte all’alunno, contribuiscono a sviluppare in lui un </a:t>
            </a:r>
            <a:r>
              <a:rPr lang="it-IT" sz="1800" u="sng" dirty="0" smtClean="0"/>
              <a:t>processo </a:t>
            </a:r>
            <a:r>
              <a:rPr lang="it-IT" sz="1800" dirty="0" smtClean="0"/>
              <a:t>di autovalutazione e di auto  orientamento. </a:t>
            </a:r>
          </a:p>
          <a:p>
            <a:pPr>
              <a:buNone/>
            </a:pPr>
            <a:r>
              <a:rPr lang="it-IT" sz="1800" i="1" dirty="0" smtClean="0"/>
              <a:t>        pag 6 </a:t>
            </a:r>
            <a:r>
              <a:rPr lang="it-IT" sz="1800" i="1" dirty="0" err="1" smtClean="0"/>
              <a:t>Linee_guida</a:t>
            </a:r>
            <a:r>
              <a:rPr lang="it-IT" sz="1800" i="1" dirty="0" smtClean="0"/>
              <a:t> MIUR</a:t>
            </a:r>
            <a:endParaRPr lang="it-IT" sz="1800" dirty="0"/>
          </a:p>
        </p:txBody>
      </p:sp>
      <p:pic>
        <p:nvPicPr>
          <p:cNvPr id="6" name="Picture 3"/>
          <p:cNvPicPr>
            <a:picLocks noChangeAspect="1" noChangeArrowheads="1"/>
          </p:cNvPicPr>
          <p:nvPr/>
        </p:nvPicPr>
        <p:blipFill>
          <a:blip r:embed="rId2" cstate="print"/>
          <a:srcRect/>
          <a:stretch>
            <a:fillRect/>
          </a:stretch>
        </p:blipFill>
        <p:spPr bwMode="auto">
          <a:xfrm>
            <a:off x="755576" y="1484784"/>
            <a:ext cx="3168352" cy="3888432"/>
          </a:xfrm>
          <a:prstGeom prst="rect">
            <a:avLst/>
          </a:prstGeom>
          <a:noFill/>
          <a:ln w="15875">
            <a:solidFill>
              <a:schemeClr val="tx1"/>
            </a:solidFill>
            <a:miter lim="800000"/>
            <a:headEnd/>
            <a:tailEnd/>
          </a:ln>
        </p:spPr>
      </p:pic>
      <p:sp>
        <p:nvSpPr>
          <p:cNvPr id="7" name="Rettangolo 6"/>
          <p:cNvSpPr/>
          <p:nvPr/>
        </p:nvSpPr>
        <p:spPr>
          <a:xfrm>
            <a:off x="251520" y="5517232"/>
            <a:ext cx="4572000" cy="1200329"/>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a:spAutoFit/>
          </a:bodyPr>
          <a:lstStyle/>
          <a:p>
            <a:r>
              <a:rPr lang="it-IT" sz="1200" b="1" dirty="0" smtClean="0">
                <a:solidFill>
                  <a:schemeClr val="bg1"/>
                </a:solidFill>
              </a:rPr>
              <a:t>La funzione proattiva della valutazione mette in moto gli aspetti motivazionali che sorreggono le azioni umane e riconosce ed evidenzia i progressi, anche piccoli, compiuti dall’alunno nel suo cammino, gratifica i passi effettuati, cerca di far crescere in lui le “emozioni di riuscita” che rappresentano il presupposto per le azioni successive. </a:t>
            </a:r>
            <a:endParaRPr lang="it-IT" sz="1200" b="1" dirty="0">
              <a:solidFill>
                <a:schemeClr val="bg1"/>
              </a:solidFill>
            </a:endParaRPr>
          </a:p>
        </p:txBody>
      </p:sp>
      <p:sp>
        <p:nvSpPr>
          <p:cNvPr id="8" name="Segnaposto piè di pagina 7"/>
          <p:cNvSpPr>
            <a:spLocks noGrp="1"/>
          </p:cNvSpPr>
          <p:nvPr>
            <p:ph type="ftr" sz="quarter" idx="16"/>
          </p:nvPr>
        </p:nvSpPr>
        <p:spPr>
          <a:xfrm>
            <a:off x="5220072" y="6093296"/>
            <a:ext cx="3581400" cy="384048"/>
          </a:xfrm>
        </p:spPr>
        <p:txBody>
          <a:bodyPr/>
          <a:lstStyle/>
          <a:p>
            <a:r>
              <a:rPr lang="it-IT" smtClean="0"/>
              <a:t>A.BALDI - G. CIPOLLARI</a:t>
            </a:r>
            <a:endParaRPr lang="it-IT"/>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251520" y="1412776"/>
            <a:ext cx="3168352" cy="3888432"/>
          </a:xfrm>
          <a:prstGeom prst="rect">
            <a:avLst/>
          </a:prstGeom>
          <a:noFill/>
          <a:ln w="15875">
            <a:solidFill>
              <a:schemeClr val="tx1"/>
            </a:solidFill>
            <a:miter lim="800000"/>
            <a:headEnd/>
            <a:tailEnd/>
          </a:ln>
        </p:spPr>
      </p:pic>
      <p:sp>
        <p:nvSpPr>
          <p:cNvPr id="1025" name="Rectangle 1"/>
          <p:cNvSpPr>
            <a:spLocks noChangeArrowheads="1"/>
          </p:cNvSpPr>
          <p:nvPr/>
        </p:nvSpPr>
        <p:spPr bwMode="auto">
          <a:xfrm>
            <a:off x="3635896" y="2564904"/>
            <a:ext cx="5112568"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Organizzazione/Metodo.</a:t>
            </a:r>
            <a:r>
              <a:rPr kumimoji="0" lang="it-IT" sz="10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 </a:t>
            </a:r>
            <a:endParaRPr kumimoji="0" lang="it-IT"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Raggruppamento alunni</a:t>
            </a:r>
            <a:r>
              <a:rPr kumimoji="0" lang="it-IT" sz="1000" b="0"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a:t>
            </a:r>
            <a:endParaRPr kumimoji="0" lang="it-IT"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1" i="0" u="none" strike="noStrike" cap="none" normalizeH="0" baseline="0" dirty="0" smtClean="0">
                <a:ln>
                  <a:noFill/>
                </a:ln>
                <a:solidFill>
                  <a:schemeClr val="tx1"/>
                </a:solidFill>
                <a:effectLst/>
                <a:latin typeface="Verdana" pitchFamily="34" charset="0"/>
                <a:ea typeface="Calibri" pitchFamily="34" charset="0"/>
                <a:cs typeface="Times New Roman" pitchFamily="18" charset="0"/>
              </a:rPr>
              <a:t>Mezzi e strumenti</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ttangolo 7"/>
          <p:cNvSpPr/>
          <p:nvPr/>
        </p:nvSpPr>
        <p:spPr>
          <a:xfrm>
            <a:off x="3347864" y="310377"/>
            <a:ext cx="5328592" cy="1384995"/>
          </a:xfrm>
          <a:prstGeom prst="rect">
            <a:avLst/>
          </a:prstGeom>
        </p:spPr>
        <p:txBody>
          <a:bodyPr wrap="square">
            <a:spAutoFit/>
          </a:bodyPr>
          <a:lstStyle/>
          <a:p>
            <a:pPr lvl="0" fontAlgn="base">
              <a:spcBef>
                <a:spcPct val="0"/>
              </a:spcBef>
              <a:spcAft>
                <a:spcPct val="0"/>
              </a:spcAft>
            </a:pPr>
            <a:r>
              <a:rPr lang="it-IT" sz="1200" b="1" dirty="0" smtClean="0">
                <a:solidFill>
                  <a:prstClr val="black"/>
                </a:solidFill>
                <a:latin typeface="Verdana" pitchFamily="34" charset="0"/>
                <a:ea typeface="Calibri" pitchFamily="34" charset="0"/>
                <a:cs typeface="Times New Roman" pitchFamily="18" charset="0"/>
              </a:rPr>
              <a:t>Fase n. </a:t>
            </a:r>
            <a:r>
              <a:rPr lang="it-IT" sz="1200" b="1" dirty="0" smtClean="0"/>
              <a:t>coscienza dello stile alimentare proprio e della comunità di appartenenza.</a:t>
            </a:r>
          </a:p>
          <a:p>
            <a:pPr lvl="0" fontAlgn="base">
              <a:spcBef>
                <a:spcPct val="0"/>
              </a:spcBef>
              <a:spcAft>
                <a:spcPct val="0"/>
              </a:spcAft>
            </a:pPr>
            <a:r>
              <a:rPr lang="it-IT" sz="1200" b="1" dirty="0" smtClean="0">
                <a:solidFill>
                  <a:prstClr val="black"/>
                </a:solidFill>
                <a:latin typeface="Verdana" pitchFamily="34" charset="0"/>
                <a:ea typeface="Calibri" pitchFamily="34" charset="0"/>
                <a:cs typeface="Times New Roman" pitchFamily="18" charset="0"/>
              </a:rPr>
              <a:t> Obiettivo : </a:t>
            </a:r>
            <a:r>
              <a:rPr lang="it-IT" sz="1200" b="1" u="sng" dirty="0" smtClean="0">
                <a:latin typeface="Verdana" pitchFamily="34" charset="0"/>
                <a:ea typeface="Calibri" pitchFamily="34" charset="0"/>
                <a:cs typeface="Times New Roman" pitchFamily="18" charset="0"/>
              </a:rPr>
              <a:t>(legato alla competenza del decentramento  e  della mens critica)</a:t>
            </a:r>
          </a:p>
          <a:p>
            <a:pPr lvl="0" fontAlgn="base">
              <a:spcBef>
                <a:spcPct val="0"/>
              </a:spcBef>
              <a:spcAft>
                <a:spcPct val="0"/>
              </a:spcAft>
            </a:pPr>
            <a:r>
              <a:rPr lang="it-IT" sz="1200" b="1" u="sng" dirty="0" smtClean="0">
                <a:solidFill>
                  <a:prstClr val="black"/>
                </a:solidFill>
                <a:latin typeface="Verdana" pitchFamily="34" charset="0"/>
                <a:cs typeface="Times New Roman" pitchFamily="18" charset="0"/>
              </a:rPr>
              <a:t>Tempi </a:t>
            </a:r>
          </a:p>
          <a:p>
            <a:pPr lvl="0" fontAlgn="base">
              <a:spcBef>
                <a:spcPct val="0"/>
              </a:spcBef>
              <a:spcAft>
                <a:spcPct val="0"/>
              </a:spcAft>
            </a:pPr>
            <a:r>
              <a:rPr lang="it-IT" sz="1200" b="1" u="sng" dirty="0" smtClean="0">
                <a:solidFill>
                  <a:prstClr val="black"/>
                </a:solidFill>
                <a:latin typeface="Verdana" pitchFamily="34" charset="0"/>
                <a:cs typeface="Times New Roman" pitchFamily="18" charset="0"/>
              </a:rPr>
              <a:t>Discipline </a:t>
            </a:r>
          </a:p>
          <a:p>
            <a:pPr lvl="0" fontAlgn="base">
              <a:spcBef>
                <a:spcPct val="0"/>
              </a:spcBef>
              <a:spcAft>
                <a:spcPct val="0"/>
              </a:spcAft>
            </a:pPr>
            <a:endParaRPr lang="it-IT" sz="1200" b="1" u="sng" dirty="0" smtClean="0">
              <a:solidFill>
                <a:prstClr val="black"/>
              </a:solidFill>
              <a:latin typeface="Arial" pitchFamily="34" charset="0"/>
              <a:cs typeface="Arial" pitchFamily="34" charset="0"/>
            </a:endParaRPr>
          </a:p>
        </p:txBody>
      </p:sp>
      <p:cxnSp>
        <p:nvCxnSpPr>
          <p:cNvPr id="10" name="Connettore 2 9"/>
          <p:cNvCxnSpPr/>
          <p:nvPr/>
        </p:nvCxnSpPr>
        <p:spPr>
          <a:xfrm flipV="1">
            <a:off x="2555776" y="2708920"/>
            <a:ext cx="3384376" cy="1584176"/>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9" name="Rettangolo 8"/>
          <p:cNvSpPr/>
          <p:nvPr/>
        </p:nvSpPr>
        <p:spPr>
          <a:xfrm>
            <a:off x="4788024" y="3068960"/>
            <a:ext cx="4104456"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smtClean="0"/>
              <a:t>Osservazione  in itinere dell’acquisizione degli obiettivi cognitivi - affettivi intermedi </a:t>
            </a:r>
            <a:endParaRPr lang="it-IT" b="1" dirty="0"/>
          </a:p>
        </p:txBody>
      </p:sp>
      <p:sp>
        <p:nvSpPr>
          <p:cNvPr id="11" name="Segnaposto piè di pagina 10"/>
          <p:cNvSpPr>
            <a:spLocks noGrp="1"/>
          </p:cNvSpPr>
          <p:nvPr>
            <p:ph type="ftr" sz="quarter" idx="11"/>
          </p:nvPr>
        </p:nvSpPr>
        <p:spPr/>
        <p:txBody>
          <a:bodyPr/>
          <a:lstStyle/>
          <a:p>
            <a:r>
              <a:rPr lang="it-IT" dirty="0" err="1" smtClean="0"/>
              <a:t>A.BALDI</a:t>
            </a:r>
            <a:r>
              <a:rPr lang="it-IT" dirty="0" smtClean="0"/>
              <a:t>  - G. CIPOLLARI</a:t>
            </a:r>
            <a:endParaRPr lang="it-IT" dirty="0"/>
          </a:p>
        </p:txBody>
      </p:sp>
      <p:graphicFrame>
        <p:nvGraphicFramePr>
          <p:cNvPr id="13" name="Tabella 12"/>
          <p:cNvGraphicFramePr>
            <a:graphicFrameLocks noGrp="1"/>
          </p:cNvGraphicFramePr>
          <p:nvPr/>
        </p:nvGraphicFramePr>
        <p:xfrm>
          <a:off x="3635896" y="1484784"/>
          <a:ext cx="5112568" cy="997445"/>
        </p:xfrm>
        <a:graphic>
          <a:graphicData uri="http://schemas.openxmlformats.org/drawingml/2006/table">
            <a:tbl>
              <a:tblPr/>
              <a:tblGrid>
                <a:gridCol w="2556284"/>
                <a:gridCol w="2556284"/>
              </a:tblGrid>
              <a:tr h="113919">
                <a:tc>
                  <a:txBody>
                    <a:bodyPr/>
                    <a:lstStyle/>
                    <a:p>
                      <a:pPr algn="ctr">
                        <a:lnSpc>
                          <a:spcPct val="115000"/>
                        </a:lnSpc>
                        <a:spcAft>
                          <a:spcPts val="0"/>
                        </a:spcAft>
                      </a:pPr>
                      <a:r>
                        <a:rPr lang="it-IT" sz="1000" b="1" dirty="0">
                          <a:solidFill>
                            <a:schemeClr val="bg1"/>
                          </a:solidFill>
                          <a:latin typeface="Verdana"/>
                          <a:ea typeface="Calibri"/>
                          <a:cs typeface="Times New Roman"/>
                        </a:rPr>
                        <a:t>Cosa fa l’insegnante</a:t>
                      </a:r>
                      <a:endParaRPr lang="it-IT" sz="1100" dirty="0">
                        <a:solidFill>
                          <a:schemeClr val="bg1"/>
                        </a:solidFill>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it-IT" sz="1000" b="1" dirty="0">
                          <a:solidFill>
                            <a:schemeClr val="bg1"/>
                          </a:solidFill>
                          <a:latin typeface="Verdana"/>
                          <a:ea typeface="Calibri"/>
                          <a:cs typeface="Times New Roman"/>
                        </a:rPr>
                        <a:t>Cosa fa l’alunno</a:t>
                      </a:r>
                      <a:endParaRPr lang="it-IT" sz="1100" dirty="0">
                        <a:solidFill>
                          <a:schemeClr val="bg1"/>
                        </a:solidFill>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822185">
                <a:tc>
                  <a:txBody>
                    <a:bodyPr/>
                    <a:lstStyle/>
                    <a:p>
                      <a:pPr algn="just">
                        <a:lnSpc>
                          <a:spcPct val="115000"/>
                        </a:lnSpc>
                        <a:spcAft>
                          <a:spcPts val="0"/>
                        </a:spcAft>
                      </a:pPr>
                      <a:endParaRPr lang="it-IT" sz="1100" dirty="0">
                        <a:solidFill>
                          <a:schemeClr val="bg1"/>
                        </a:solidFill>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just">
                        <a:lnSpc>
                          <a:spcPct val="115000"/>
                        </a:lnSpc>
                        <a:spcAft>
                          <a:spcPts val="0"/>
                        </a:spcAft>
                      </a:pPr>
                      <a:endParaRPr lang="it-IT" sz="1100" dirty="0">
                        <a:solidFill>
                          <a:schemeClr val="bg1"/>
                        </a:solidFill>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sp>
        <p:nvSpPr>
          <p:cNvPr id="4" name="Rettangolo 3"/>
          <p:cNvSpPr/>
          <p:nvPr/>
        </p:nvSpPr>
        <p:spPr>
          <a:xfrm>
            <a:off x="3275856" y="3933056"/>
            <a:ext cx="5652120" cy="22322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b="1" dirty="0" smtClean="0"/>
              <a:t>Feedback, per capire [docenti e allievi] se gli studenti sono pronti per la fase successiva di apprendimento o se hanno bisogno di ulteriori esperienze per consolidare le loro conoscenze, la loro comprensione della realtà e le loro abilità inerenti l’acquisizione della competenza  che si sta perseguendo</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1"/>
          </p:nvPr>
        </p:nvSpPr>
        <p:spPr/>
        <p:txBody>
          <a:bodyPr/>
          <a:lstStyle/>
          <a:p>
            <a:r>
              <a:rPr lang="it-IT" smtClean="0"/>
              <a:t>A.BALDI - G. CIPOLLARI</a:t>
            </a:r>
            <a:endParaRPr lang="it-IT"/>
          </a:p>
        </p:txBody>
      </p:sp>
      <p:sp>
        <p:nvSpPr>
          <p:cNvPr id="4" name="Rettangolo 3"/>
          <p:cNvSpPr/>
          <p:nvPr/>
        </p:nvSpPr>
        <p:spPr>
          <a:xfrm>
            <a:off x="323528" y="260649"/>
            <a:ext cx="8136904" cy="1477328"/>
          </a:xfrm>
          <a:prstGeom prst="rect">
            <a:avLst/>
          </a:prstGeom>
        </p:spPr>
        <p:txBody>
          <a:bodyPr wrap="square">
            <a:spAutoFit/>
          </a:bodyPr>
          <a:lstStyle/>
          <a:p>
            <a:pPr fontAlgn="base">
              <a:spcBef>
                <a:spcPct val="0"/>
              </a:spcBef>
              <a:spcAft>
                <a:spcPct val="0"/>
              </a:spcAft>
            </a:pPr>
            <a:r>
              <a:rPr lang="it-IT" b="1" dirty="0" smtClean="0">
                <a:solidFill>
                  <a:prstClr val="black"/>
                </a:solidFill>
                <a:latin typeface="Verdana" pitchFamily="34" charset="0"/>
                <a:ea typeface="Calibri" pitchFamily="34" charset="0"/>
                <a:cs typeface="Times New Roman" pitchFamily="18" charset="0"/>
              </a:rPr>
              <a:t>Fase n. </a:t>
            </a:r>
            <a:r>
              <a:rPr lang="it-IT" b="1" dirty="0" smtClean="0">
                <a:latin typeface="Times New Roman" pitchFamily="18" charset="0"/>
                <a:ea typeface="Calibri" pitchFamily="34" charset="0"/>
                <a:cs typeface="Times New Roman" pitchFamily="18" charset="0"/>
              </a:rPr>
              <a:t>conoscere la migrazione a livello </a:t>
            </a:r>
            <a:r>
              <a:rPr lang="it-IT" b="1" dirty="0" err="1" smtClean="0">
                <a:latin typeface="Times New Roman" pitchFamily="18" charset="0"/>
                <a:ea typeface="Calibri" pitchFamily="34" charset="0"/>
                <a:cs typeface="Times New Roman" pitchFamily="18" charset="0"/>
              </a:rPr>
              <a:t>trascalare</a:t>
            </a:r>
            <a:r>
              <a:rPr lang="it-IT" b="1" dirty="0" smtClean="0">
                <a:latin typeface="Times New Roman" pitchFamily="18" charset="0"/>
                <a:ea typeface="Calibri" pitchFamily="34" charset="0"/>
                <a:cs typeface="Times New Roman" pitchFamily="18" charset="0"/>
              </a:rPr>
              <a:t> .</a:t>
            </a:r>
            <a:endParaRPr lang="it-IT" sz="3200" b="1" dirty="0" smtClean="0">
              <a:latin typeface="Arial" pitchFamily="34" charset="0"/>
              <a:cs typeface="Arial" pitchFamily="34" charset="0"/>
            </a:endParaRPr>
          </a:p>
          <a:p>
            <a:pPr lvl="0" fontAlgn="base">
              <a:spcBef>
                <a:spcPct val="0"/>
              </a:spcBef>
              <a:spcAft>
                <a:spcPct val="0"/>
              </a:spcAft>
            </a:pPr>
            <a:endParaRPr lang="it-IT" b="1" dirty="0" smtClean="0"/>
          </a:p>
          <a:p>
            <a:pPr lvl="0" fontAlgn="base">
              <a:spcBef>
                <a:spcPct val="0"/>
              </a:spcBef>
              <a:spcAft>
                <a:spcPct val="0"/>
              </a:spcAft>
            </a:pPr>
            <a:r>
              <a:rPr lang="it-IT" b="1" dirty="0" smtClean="0">
                <a:solidFill>
                  <a:prstClr val="black"/>
                </a:solidFill>
                <a:latin typeface="Verdana" pitchFamily="34" charset="0"/>
                <a:ea typeface="Calibri" pitchFamily="34" charset="0"/>
                <a:cs typeface="Times New Roman" pitchFamily="18" charset="0"/>
              </a:rPr>
              <a:t> Obiettivo : </a:t>
            </a:r>
            <a:r>
              <a:rPr lang="it-IT" b="1" u="sng" dirty="0" smtClean="0">
                <a:latin typeface="Verdana" pitchFamily="34" charset="0"/>
                <a:ea typeface="Calibri" pitchFamily="34" charset="0"/>
                <a:cs typeface="Times New Roman" pitchFamily="18" charset="0"/>
              </a:rPr>
              <a:t>(legato alla competenza del interdipendenza e della </a:t>
            </a:r>
            <a:r>
              <a:rPr lang="it-IT" b="1" u="sng" dirty="0" err="1" smtClean="0">
                <a:latin typeface="Verdana" pitchFamily="34" charset="0"/>
                <a:ea typeface="Calibri" pitchFamily="34" charset="0"/>
                <a:cs typeface="Times New Roman" pitchFamily="18" charset="0"/>
              </a:rPr>
              <a:t>transcalarità</a:t>
            </a:r>
            <a:r>
              <a:rPr lang="it-IT" b="1" u="sng" dirty="0" smtClean="0">
                <a:latin typeface="Verdana" pitchFamily="34" charset="0"/>
                <a:ea typeface="Calibri" pitchFamily="34" charset="0"/>
                <a:cs typeface="Times New Roman" pitchFamily="18" charset="0"/>
              </a:rPr>
              <a:t> )</a:t>
            </a:r>
          </a:p>
          <a:p>
            <a:pPr lvl="0" fontAlgn="base">
              <a:spcBef>
                <a:spcPct val="0"/>
              </a:spcBef>
              <a:spcAft>
                <a:spcPct val="0"/>
              </a:spcAft>
            </a:pPr>
            <a:endParaRPr lang="it-IT" b="1" u="sng" dirty="0" smtClean="0">
              <a:solidFill>
                <a:prstClr val="black"/>
              </a:solidFill>
              <a:latin typeface="Arial" pitchFamily="34" charset="0"/>
              <a:cs typeface="Arial" pitchFamily="34" charset="0"/>
            </a:endParaRPr>
          </a:p>
        </p:txBody>
      </p:sp>
      <p:graphicFrame>
        <p:nvGraphicFramePr>
          <p:cNvPr id="6" name="Tabella 5"/>
          <p:cNvGraphicFramePr>
            <a:graphicFrameLocks noGrp="1"/>
          </p:cNvGraphicFramePr>
          <p:nvPr/>
        </p:nvGraphicFramePr>
        <p:xfrm>
          <a:off x="2123728" y="1484784"/>
          <a:ext cx="5112568" cy="997445"/>
        </p:xfrm>
        <a:graphic>
          <a:graphicData uri="http://schemas.openxmlformats.org/drawingml/2006/table">
            <a:tbl>
              <a:tblPr/>
              <a:tblGrid>
                <a:gridCol w="2556284"/>
                <a:gridCol w="2556284"/>
              </a:tblGrid>
              <a:tr h="113919">
                <a:tc>
                  <a:txBody>
                    <a:bodyPr/>
                    <a:lstStyle/>
                    <a:p>
                      <a:pPr algn="ctr">
                        <a:lnSpc>
                          <a:spcPct val="115000"/>
                        </a:lnSpc>
                        <a:spcAft>
                          <a:spcPts val="0"/>
                        </a:spcAft>
                      </a:pPr>
                      <a:r>
                        <a:rPr lang="it-IT" sz="1000" b="1" dirty="0">
                          <a:solidFill>
                            <a:schemeClr val="bg1"/>
                          </a:solidFill>
                          <a:latin typeface="Verdana"/>
                          <a:ea typeface="Calibri"/>
                          <a:cs typeface="Times New Roman"/>
                        </a:rPr>
                        <a:t>Cosa fa l’insegnante</a:t>
                      </a:r>
                      <a:endParaRPr lang="it-IT" sz="1100" dirty="0">
                        <a:solidFill>
                          <a:schemeClr val="bg1"/>
                        </a:solidFill>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lnSpc>
                          <a:spcPct val="115000"/>
                        </a:lnSpc>
                        <a:spcAft>
                          <a:spcPts val="0"/>
                        </a:spcAft>
                      </a:pPr>
                      <a:r>
                        <a:rPr lang="it-IT" sz="1000" b="1" dirty="0">
                          <a:solidFill>
                            <a:schemeClr val="bg1"/>
                          </a:solidFill>
                          <a:latin typeface="Verdana"/>
                          <a:ea typeface="Calibri"/>
                          <a:cs typeface="Times New Roman"/>
                        </a:rPr>
                        <a:t>Cosa fa l’alunno</a:t>
                      </a:r>
                      <a:endParaRPr lang="it-IT" sz="1100" dirty="0">
                        <a:solidFill>
                          <a:schemeClr val="bg1"/>
                        </a:solidFill>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822185">
                <a:tc>
                  <a:txBody>
                    <a:bodyPr/>
                    <a:lstStyle/>
                    <a:p>
                      <a:pPr algn="just">
                        <a:lnSpc>
                          <a:spcPct val="115000"/>
                        </a:lnSpc>
                        <a:spcAft>
                          <a:spcPts val="0"/>
                        </a:spcAft>
                      </a:pPr>
                      <a:endParaRPr lang="it-IT" sz="1100" dirty="0">
                        <a:solidFill>
                          <a:schemeClr val="bg1"/>
                        </a:solidFill>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just">
                        <a:lnSpc>
                          <a:spcPct val="115000"/>
                        </a:lnSpc>
                        <a:spcAft>
                          <a:spcPts val="0"/>
                        </a:spcAft>
                      </a:pPr>
                      <a:endParaRPr lang="it-IT" sz="1100" dirty="0">
                        <a:solidFill>
                          <a:schemeClr val="bg1"/>
                        </a:solidFill>
                        <a:latin typeface="Calibri"/>
                        <a:ea typeface="Calibri"/>
                        <a:cs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graphicFrame>
        <p:nvGraphicFramePr>
          <p:cNvPr id="9" name="Tabella 8"/>
          <p:cNvGraphicFramePr>
            <a:graphicFrameLocks noGrp="1"/>
          </p:cNvGraphicFramePr>
          <p:nvPr/>
        </p:nvGraphicFramePr>
        <p:xfrm>
          <a:off x="971600" y="2780928"/>
          <a:ext cx="7488834" cy="2080706"/>
        </p:xfrm>
        <a:graphic>
          <a:graphicData uri="http://schemas.openxmlformats.org/drawingml/2006/table">
            <a:tbl>
              <a:tblPr/>
              <a:tblGrid>
                <a:gridCol w="1512168"/>
                <a:gridCol w="1296144"/>
                <a:gridCol w="2088232"/>
                <a:gridCol w="1959333"/>
                <a:gridCol w="632957"/>
              </a:tblGrid>
              <a:tr h="222527">
                <a:tc gridSpan="5">
                  <a:txBody>
                    <a:bodyPr/>
                    <a:lstStyle/>
                    <a:p>
                      <a:pPr algn="just">
                        <a:lnSpc>
                          <a:spcPct val="115000"/>
                        </a:lnSpc>
                        <a:spcAft>
                          <a:spcPts val="0"/>
                        </a:spcAft>
                      </a:pPr>
                      <a:r>
                        <a:rPr lang="it-IT" sz="1000" b="1" dirty="0">
                          <a:solidFill>
                            <a:srgbClr val="000000"/>
                          </a:solidFill>
                          <a:latin typeface="Verdana"/>
                          <a:ea typeface="Times New Roman"/>
                        </a:rPr>
                        <a:t>Box per avviare alle abilità che sviluppano  traguardi di competenza </a:t>
                      </a:r>
                      <a:endParaRPr lang="it-IT" sz="1200" dirty="0">
                        <a:latin typeface="Times New Roman"/>
                        <a:ea typeface="Times New Roman"/>
                      </a:endParaRPr>
                    </a:p>
                    <a:p>
                      <a:pPr algn="just">
                        <a:lnSpc>
                          <a:spcPct val="115000"/>
                        </a:lnSpc>
                        <a:spcAft>
                          <a:spcPts val="0"/>
                        </a:spcAft>
                      </a:pPr>
                      <a:r>
                        <a:rPr lang="it-IT" sz="1000" dirty="0">
                          <a:solidFill>
                            <a:srgbClr val="000000"/>
                          </a:solidFill>
                          <a:latin typeface="Verdana"/>
                          <a:ea typeface="Times New Roman"/>
                        </a:rPr>
                        <a:t>SA cogliere l’interdipendenza  </a:t>
                      </a:r>
                      <a:endParaRPr lang="it-IT" sz="1200" dirty="0">
                        <a:latin typeface="Times New Roman"/>
                        <a:ea typeface="Times New Roman"/>
                      </a:endParaRPr>
                    </a:p>
                  </a:txBody>
                  <a:tcPr marL="67332" marR="67332"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hMerge="1">
                  <a:txBody>
                    <a:bodyPr/>
                    <a:lstStyle/>
                    <a:p>
                      <a:endParaRPr lang="it-IT" sz="1800" dirty="0"/>
                    </a:p>
                  </a:txBody>
                  <a:tcPr marL="89775" marR="89775" marT="44888" marB="44888">
                    <a:lnL w="12700" cap="flat" cmpd="sng" algn="ctr">
                      <a:solidFill>
                        <a:srgbClr val="000000"/>
                      </a:solidFill>
                      <a:prstDash val="solid"/>
                      <a:round/>
                      <a:headEnd type="none" w="med" len="med"/>
                      <a:tailEnd type="none" w="med" len="med"/>
                    </a:lnL>
                    <a:lnB w="12700" cap="flat" cmpd="sng" algn="ctr">
                      <a:solidFill>
                        <a:srgbClr val="000000"/>
                      </a:solidFill>
                      <a:prstDash val="solid"/>
                      <a:round/>
                      <a:headEnd type="none" w="med" len="med"/>
                      <a:tailEnd type="none" w="med" len="med"/>
                    </a:lnB>
                  </a:tcPr>
                </a:tc>
                <a:tc hMerge="1">
                  <a:txBody>
                    <a:bodyPr/>
                    <a:lstStyle/>
                    <a:p>
                      <a:endParaRPr lang="it-IT" sz="1800" dirty="0"/>
                    </a:p>
                  </a:txBody>
                  <a:tcPr marL="89775" marR="89775" marT="44888" marB="44888">
                    <a:lnB w="12700" cap="flat" cmpd="sng" algn="ctr">
                      <a:solidFill>
                        <a:srgbClr val="000000"/>
                      </a:solidFill>
                      <a:prstDash val="solid"/>
                      <a:round/>
                      <a:headEnd type="none" w="med" len="med"/>
                      <a:tailEnd type="none" w="med" len="med"/>
                    </a:lnB>
                  </a:tcPr>
                </a:tc>
                <a:tc hMerge="1">
                  <a:txBody>
                    <a:bodyPr/>
                    <a:lstStyle/>
                    <a:p>
                      <a:endParaRPr lang="it-IT" sz="1800" dirty="0"/>
                    </a:p>
                  </a:txBody>
                  <a:tcPr marL="89775" marR="89775" marT="44888" marB="44888">
                    <a:lnB w="12700" cap="flat" cmpd="sng" algn="ctr">
                      <a:solidFill>
                        <a:srgbClr val="000000"/>
                      </a:solidFill>
                      <a:prstDash val="solid"/>
                      <a:round/>
                      <a:headEnd type="none" w="med" len="med"/>
                      <a:tailEnd type="none" w="med" len="med"/>
                    </a:lnB>
                  </a:tcPr>
                </a:tc>
                <a:tc hMerge="1">
                  <a:txBody>
                    <a:bodyPr/>
                    <a:lstStyle/>
                    <a:p>
                      <a:endParaRPr lang="it-IT" sz="1800" dirty="0"/>
                    </a:p>
                  </a:txBody>
                  <a:tcPr marL="89775" marR="89775" marT="44888" marB="44888">
                    <a:lnB w="12700" cap="flat" cmpd="sng" algn="ctr">
                      <a:solidFill>
                        <a:srgbClr val="000000"/>
                      </a:solidFill>
                      <a:prstDash val="solid"/>
                      <a:round/>
                      <a:headEnd type="none" w="med" len="med"/>
                      <a:tailEnd type="none" w="med" len="med"/>
                    </a:lnB>
                  </a:tcPr>
                </a:tc>
              </a:tr>
              <a:tr h="258002">
                <a:tc>
                  <a:txBody>
                    <a:bodyPr/>
                    <a:lstStyle/>
                    <a:p>
                      <a:pPr algn="ctr">
                        <a:lnSpc>
                          <a:spcPts val="1640"/>
                        </a:lnSpc>
                        <a:spcAft>
                          <a:spcPts val="0"/>
                        </a:spcAft>
                        <a:tabLst>
                          <a:tab pos="2019300" algn="l"/>
                          <a:tab pos="2247900" algn="l"/>
                          <a:tab pos="4057650" algn="l"/>
                          <a:tab pos="6000750" algn="l"/>
                          <a:tab pos="7962900" algn="l"/>
                        </a:tabLst>
                      </a:pPr>
                      <a:r>
                        <a:rPr lang="it-IT" sz="800" b="1" kern="1200" dirty="0">
                          <a:solidFill>
                            <a:srgbClr val="292934"/>
                          </a:solidFill>
                          <a:latin typeface="Verdana"/>
                          <a:ea typeface="Times New Roman"/>
                          <a:cs typeface="Arial"/>
                        </a:rPr>
                        <a:t>1/D - INIZIALE</a:t>
                      </a:r>
                      <a:r>
                        <a:rPr lang="it-IT" sz="800" b="1" kern="1200" dirty="0">
                          <a:solidFill>
                            <a:srgbClr val="292934"/>
                          </a:solidFill>
                          <a:latin typeface="Verdana"/>
                          <a:ea typeface="Times New Roman"/>
                        </a:rPr>
                        <a:t> </a:t>
                      </a:r>
                      <a:endParaRPr lang="it-IT" sz="1100" dirty="0">
                        <a:latin typeface="Calibri"/>
                        <a:ea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ts val="1640"/>
                        </a:lnSpc>
                        <a:spcAft>
                          <a:spcPts val="0"/>
                        </a:spcAft>
                      </a:pPr>
                      <a:r>
                        <a:rPr lang="it-IT" sz="800" b="1" kern="1200">
                          <a:solidFill>
                            <a:srgbClr val="292934"/>
                          </a:solidFill>
                          <a:latin typeface="Verdana"/>
                          <a:ea typeface="Times New Roman"/>
                          <a:cs typeface="Arial"/>
                        </a:rPr>
                        <a:t>2/C - BASE</a:t>
                      </a:r>
                      <a:r>
                        <a:rPr lang="it-IT" sz="800" b="1" kern="1200">
                          <a:solidFill>
                            <a:srgbClr val="292934"/>
                          </a:solidFill>
                          <a:latin typeface="Verdana"/>
                          <a:ea typeface="Times New Roman"/>
                        </a:rPr>
                        <a:t> </a:t>
                      </a:r>
                      <a:endParaRPr lang="it-IT" sz="1100">
                        <a:latin typeface="Calibri"/>
                        <a:ea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ts val="1640"/>
                        </a:lnSpc>
                        <a:spcAft>
                          <a:spcPts val="0"/>
                        </a:spcAft>
                      </a:pPr>
                      <a:r>
                        <a:rPr lang="it-IT" sz="800" b="1" kern="1200">
                          <a:solidFill>
                            <a:srgbClr val="292934"/>
                          </a:solidFill>
                          <a:latin typeface="Verdana"/>
                          <a:ea typeface="Times New Roman"/>
                          <a:cs typeface="Arial"/>
                        </a:rPr>
                        <a:t>3/B -INTERMEDIO</a:t>
                      </a:r>
                      <a:r>
                        <a:rPr lang="it-IT" sz="800" b="1" kern="1200">
                          <a:solidFill>
                            <a:srgbClr val="292934"/>
                          </a:solidFill>
                          <a:latin typeface="Verdana"/>
                          <a:ea typeface="Times New Roman"/>
                        </a:rPr>
                        <a:t> </a:t>
                      </a:r>
                      <a:endParaRPr lang="it-IT" sz="1100">
                        <a:latin typeface="Calibri"/>
                        <a:ea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ts val="1640"/>
                        </a:lnSpc>
                        <a:spcAft>
                          <a:spcPts val="0"/>
                        </a:spcAft>
                        <a:tabLst>
                          <a:tab pos="2019300" algn="l"/>
                          <a:tab pos="2247900" algn="l"/>
                          <a:tab pos="4057650" algn="l"/>
                          <a:tab pos="6000750" algn="l"/>
                          <a:tab pos="7962900" algn="l"/>
                        </a:tabLst>
                      </a:pPr>
                      <a:r>
                        <a:rPr lang="it-IT" sz="800" b="1" kern="1200">
                          <a:solidFill>
                            <a:srgbClr val="292934"/>
                          </a:solidFill>
                          <a:latin typeface="Verdana"/>
                          <a:ea typeface="Times New Roman"/>
                          <a:cs typeface="Arial"/>
                        </a:rPr>
                        <a:t>  4/A - AVANZATO                   </a:t>
                      </a:r>
                      <a:endParaRPr lang="it-IT" sz="1100">
                        <a:latin typeface="Calibri"/>
                        <a:ea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just">
                        <a:lnSpc>
                          <a:spcPct val="115000"/>
                        </a:lnSpc>
                        <a:spcAft>
                          <a:spcPts val="0"/>
                        </a:spcAft>
                      </a:pPr>
                      <a:endParaRPr lang="it-IT" sz="1200">
                        <a:latin typeface="Times New Roman"/>
                        <a:ea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1201644">
                <a:tc>
                  <a:txBody>
                    <a:bodyPr/>
                    <a:lstStyle/>
                    <a:p>
                      <a:pPr algn="l">
                        <a:lnSpc>
                          <a:spcPct val="115000"/>
                        </a:lnSpc>
                        <a:spcAft>
                          <a:spcPts val="0"/>
                        </a:spcAft>
                      </a:pPr>
                      <a:r>
                        <a:rPr lang="it-IT" sz="1200" dirty="0">
                          <a:solidFill>
                            <a:srgbClr val="000000"/>
                          </a:solidFill>
                          <a:latin typeface="Verdana"/>
                          <a:ea typeface="Times New Roman"/>
                        </a:rPr>
                        <a:t>Se guidato, affronta la questione delle relazioni tra sé e il compagno</a:t>
                      </a:r>
                      <a:endParaRPr lang="it-IT" sz="1200" dirty="0">
                        <a:latin typeface="Times New Roman"/>
                        <a:ea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0"/>
                        </a:spcAft>
                      </a:pPr>
                      <a:r>
                        <a:rPr lang="it-IT" sz="1200" dirty="0">
                          <a:solidFill>
                            <a:srgbClr val="000000"/>
                          </a:solidFill>
                          <a:latin typeface="Verdana"/>
                          <a:ea typeface="Times New Roman"/>
                        </a:rPr>
                        <a:t>Individua la relazione tra sé e il compagno. </a:t>
                      </a:r>
                      <a:endParaRPr lang="it-IT" sz="1200" dirty="0">
                        <a:latin typeface="Times New Roman"/>
                        <a:ea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0"/>
                        </a:spcAft>
                      </a:pPr>
                      <a:r>
                        <a:rPr lang="it-IT" sz="1200" dirty="0">
                          <a:solidFill>
                            <a:srgbClr val="000000"/>
                          </a:solidFill>
                          <a:latin typeface="Verdana"/>
                          <a:ea typeface="Times New Roman"/>
                        </a:rPr>
                        <a:t>Interviene con le sue conoscenze e le utilizza per risolvere il/i problema/i,  relativo/i al rapporto tra sé e il mondo compagno</a:t>
                      </a:r>
                      <a:endParaRPr lang="it-IT" sz="1200" dirty="0">
                        <a:latin typeface="Times New Roman"/>
                        <a:ea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l">
                        <a:lnSpc>
                          <a:spcPct val="115000"/>
                        </a:lnSpc>
                        <a:spcAft>
                          <a:spcPts val="0"/>
                        </a:spcAft>
                      </a:pPr>
                      <a:r>
                        <a:rPr lang="it-IT" sz="1200" dirty="0">
                          <a:solidFill>
                            <a:srgbClr val="000000"/>
                          </a:solidFill>
                          <a:latin typeface="Verdana"/>
                          <a:ea typeface="Times New Roman"/>
                        </a:rPr>
                        <a:t>Affronta situazioni problematiche in rapporto alla relazione tra sé  e l’altro  formulando ipotesi di soluzioni  creative ed alternative. </a:t>
                      </a:r>
                      <a:endParaRPr lang="it-IT" sz="1200" dirty="0">
                        <a:latin typeface="Times New Roman"/>
                        <a:ea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just">
                        <a:lnSpc>
                          <a:spcPct val="115000"/>
                        </a:lnSpc>
                        <a:spcAft>
                          <a:spcPts val="0"/>
                        </a:spcAft>
                      </a:pPr>
                      <a:r>
                        <a:rPr lang="it-IT" sz="1200" b="1" dirty="0">
                          <a:solidFill>
                            <a:srgbClr val="000000"/>
                          </a:solidFill>
                          <a:latin typeface="Verdana"/>
                          <a:ea typeface="Times New Roman"/>
                        </a:rPr>
                        <a:t>Tot. Punteggio </a:t>
                      </a:r>
                      <a:endParaRPr lang="it-IT" sz="1200" dirty="0">
                        <a:latin typeface="Times New Roman"/>
                        <a:ea typeface="Times New Roman"/>
                      </a:endParaRPr>
                    </a:p>
                    <a:p>
                      <a:pPr algn="just">
                        <a:lnSpc>
                          <a:spcPct val="115000"/>
                        </a:lnSpc>
                        <a:spcAft>
                          <a:spcPts val="0"/>
                        </a:spcAft>
                      </a:pPr>
                      <a:r>
                        <a:rPr lang="it-IT" sz="1200" b="1" dirty="0">
                          <a:solidFill>
                            <a:srgbClr val="000000"/>
                          </a:solidFill>
                          <a:latin typeface="Verdana"/>
                          <a:ea typeface="Times New Roman"/>
                        </a:rPr>
                        <a:t>…/ 4</a:t>
                      </a:r>
                      <a:endParaRPr lang="it-IT" sz="1200" dirty="0">
                        <a:latin typeface="Times New Roman"/>
                        <a:ea typeface="Times New Roman"/>
                      </a:endParaRPr>
                    </a:p>
                  </a:txBody>
                  <a:tcPr marL="67332" marR="6733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139952" y="620688"/>
            <a:ext cx="4618856" cy="3312367"/>
          </a:xfrm>
        </p:spPr>
        <p:txBody>
          <a:bodyPr>
            <a:normAutofit fontScale="55000" lnSpcReduction="20000"/>
          </a:bodyPr>
          <a:lstStyle/>
          <a:p>
            <a:endParaRPr lang="it-IT" dirty="0" smtClean="0"/>
          </a:p>
          <a:p>
            <a:pPr>
              <a:buFont typeface="Wingdings" pitchFamily="2" charset="2"/>
              <a:buChar char="ü"/>
            </a:pPr>
            <a:r>
              <a:rPr lang="it-IT" i="1" dirty="0" smtClean="0"/>
              <a:t> - autonomia: sa fare delle scelte e sa motivarle</a:t>
            </a:r>
          </a:p>
          <a:p>
            <a:pPr>
              <a:buFont typeface="Wingdings" pitchFamily="2" charset="2"/>
              <a:buChar char="ü"/>
            </a:pPr>
            <a:r>
              <a:rPr lang="it-IT" dirty="0" smtClean="0"/>
              <a:t>- </a:t>
            </a:r>
            <a:r>
              <a:rPr lang="it-IT" i="1" dirty="0" smtClean="0"/>
              <a:t>relazione: interagisce con i compagni, sa esprimere e infondere fiducia, sa creare un clima propositivo; </a:t>
            </a:r>
          </a:p>
          <a:p>
            <a:pPr>
              <a:buFont typeface="Wingdings" pitchFamily="2" charset="2"/>
              <a:buChar char="ü"/>
            </a:pPr>
            <a:r>
              <a:rPr lang="it-IT" dirty="0" smtClean="0"/>
              <a:t>- </a:t>
            </a:r>
            <a:r>
              <a:rPr lang="it-IT" i="1" dirty="0" smtClean="0"/>
              <a:t>partecipazione: collabora, formula richieste di aiuto, offre il proprio contributo per la soluzione di problemi</a:t>
            </a:r>
          </a:p>
          <a:p>
            <a:pPr>
              <a:buFont typeface="Wingdings" pitchFamily="2" charset="2"/>
              <a:buChar char="ü"/>
            </a:pPr>
            <a:r>
              <a:rPr lang="it-IT" dirty="0" smtClean="0"/>
              <a:t>- </a:t>
            </a:r>
            <a:r>
              <a:rPr lang="it-IT" i="1" dirty="0" smtClean="0"/>
              <a:t>responsabilità: rispetta i temi assegnati e le fasi previste del lavoro, porta a termine la consegna ricevuta; </a:t>
            </a:r>
          </a:p>
          <a:p>
            <a:pPr>
              <a:buFont typeface="Wingdings" pitchFamily="2" charset="2"/>
              <a:buChar char="ü"/>
            </a:pPr>
            <a:r>
              <a:rPr lang="it-IT" i="1" dirty="0" smtClean="0"/>
              <a:t>- flessibilità: reagisce a situazioni o esigenze non previste con proposte divergenti, con soluzioni funzionali, con utilizzo originale di materiali, ecc.; </a:t>
            </a:r>
          </a:p>
          <a:p>
            <a:pPr>
              <a:buFont typeface="Wingdings" pitchFamily="2" charset="2"/>
              <a:buChar char="ü"/>
            </a:pPr>
            <a:r>
              <a:rPr lang="it-IT" i="1" dirty="0" smtClean="0"/>
              <a:t>- consapevolezza: è consapevole degli effetti delle sue scelte e delle sue azioni con capacità di monitorarle e valutarle </a:t>
            </a:r>
          </a:p>
          <a:p>
            <a:pPr>
              <a:buFontTx/>
              <a:buChar char="-"/>
            </a:pPr>
            <a:endParaRPr lang="it-IT" i="1" dirty="0" smtClean="0"/>
          </a:p>
          <a:p>
            <a:endParaRPr lang="it-IT" dirty="0"/>
          </a:p>
        </p:txBody>
      </p:sp>
      <p:sp>
        <p:nvSpPr>
          <p:cNvPr id="4" name="Rettangolo 3"/>
          <p:cNvSpPr/>
          <p:nvPr/>
        </p:nvSpPr>
        <p:spPr>
          <a:xfrm>
            <a:off x="251520" y="260648"/>
            <a:ext cx="3888432" cy="62646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pPr>
            <a:r>
              <a:rPr lang="it-IT" sz="1200" b="1" dirty="0" smtClean="0">
                <a:solidFill>
                  <a:schemeClr val="bg1"/>
                </a:solidFill>
                <a:latin typeface="Verdana" pitchFamily="34" charset="0"/>
                <a:ea typeface="Times New Roman" pitchFamily="18" charset="0"/>
                <a:cs typeface="Arial" pitchFamily="34" charset="0"/>
              </a:rPr>
              <a:t>Tabella per registrazione di ORM ( organizzazione/metodo; raggruppamento alunni/ mezzi) da inserire in ogni fase dell’UDA </a:t>
            </a:r>
            <a:endParaRPr lang="it-IT" sz="1200" dirty="0" smtClean="0">
              <a:solidFill>
                <a:schemeClr val="bg1"/>
              </a:solidFill>
              <a:latin typeface="Arial" pitchFamily="34" charset="0"/>
              <a:cs typeface="Arial" pitchFamily="34" charset="0"/>
            </a:endParaRPr>
          </a:p>
          <a:p>
            <a:pPr lvl="0" eaLnBrk="0" fontAlgn="base" hangingPunct="0">
              <a:spcBef>
                <a:spcPct val="0"/>
              </a:spcBef>
              <a:spcAft>
                <a:spcPct val="0"/>
              </a:spcAft>
            </a:pPr>
            <a:r>
              <a:rPr lang="it-IT" sz="1200" b="1" dirty="0" smtClean="0">
                <a:solidFill>
                  <a:schemeClr val="bg1"/>
                </a:solidFill>
                <a:latin typeface="Verdana" pitchFamily="34" charset="0"/>
                <a:ea typeface="Times New Roman" pitchFamily="18" charset="0"/>
                <a:cs typeface="Arial" pitchFamily="34" charset="0"/>
              </a:rPr>
              <a:t>Livello metodologico</a:t>
            </a:r>
            <a:endParaRPr lang="it-IT" sz="1200" dirty="0" smtClean="0">
              <a:solidFill>
                <a:schemeClr val="bg1"/>
              </a:solidFill>
              <a:latin typeface="Arial" pitchFamily="34" charset="0"/>
              <a:cs typeface="Arial" pitchFamily="34" charset="0"/>
            </a:endParaRPr>
          </a:p>
          <a:p>
            <a:pPr lvl="0" eaLnBrk="0" fontAlgn="base" hangingPunct="0">
              <a:spcBef>
                <a:spcPct val="0"/>
              </a:spcBef>
              <a:spcAft>
                <a:spcPct val="0"/>
              </a:spcAft>
            </a:pPr>
            <a:r>
              <a:rPr lang="it-IT" sz="1200" b="1" dirty="0" smtClean="0">
                <a:solidFill>
                  <a:schemeClr val="bg1"/>
                </a:solidFill>
                <a:latin typeface="Verdana" pitchFamily="34" charset="0"/>
                <a:ea typeface="Times New Roman" pitchFamily="18" charset="0"/>
                <a:cs typeface="Arial" pitchFamily="34" charset="0"/>
              </a:rPr>
              <a:t> Organizzazione /Metodo</a:t>
            </a:r>
          </a:p>
          <a:p>
            <a:pPr lvl="0" eaLnBrk="0" fontAlgn="base" hangingPunct="0">
              <a:spcBef>
                <a:spcPct val="0"/>
              </a:spcBef>
              <a:spcAft>
                <a:spcPct val="0"/>
              </a:spcAft>
              <a:buFont typeface="Wingdings" pitchFamily="2" charset="2"/>
              <a:buChar char="q"/>
            </a:pPr>
            <a:r>
              <a:rPr lang="it-IT" sz="1200" dirty="0" smtClean="0">
                <a:solidFill>
                  <a:schemeClr val="bg1"/>
                </a:solidFill>
                <a:latin typeface="Verdana" pitchFamily="34" charset="0"/>
                <a:ea typeface="Times New Roman" pitchFamily="18" charset="0"/>
                <a:cs typeface="Arial" pitchFamily="34" charset="0"/>
              </a:rPr>
              <a:t> espositivo (lezione frontale)</a:t>
            </a:r>
            <a:endParaRPr lang="it-IT" sz="1200" dirty="0" smtClean="0">
              <a:solidFill>
                <a:schemeClr val="bg1"/>
              </a:solidFill>
              <a:latin typeface="Arial" pitchFamily="34" charset="0"/>
              <a:ea typeface="Times New Roman" pitchFamily="18" charset="0"/>
              <a:cs typeface="Arial" pitchFamily="34" charset="0"/>
            </a:endParaRPr>
          </a:p>
          <a:p>
            <a:pPr lvl="0" eaLnBrk="0" fontAlgn="base" hangingPunct="0">
              <a:spcBef>
                <a:spcPct val="0"/>
              </a:spcBef>
              <a:spcAft>
                <a:spcPct val="0"/>
              </a:spcAft>
              <a:buFont typeface="Wingdings" pitchFamily="2" charset="2"/>
              <a:buChar char="q"/>
            </a:pPr>
            <a:r>
              <a:rPr lang="it-IT" sz="1200" dirty="0" smtClean="0">
                <a:solidFill>
                  <a:schemeClr val="bg1"/>
                </a:solidFill>
                <a:latin typeface="Verdana" pitchFamily="34" charset="0"/>
                <a:ea typeface="Times New Roman" pitchFamily="18" charset="0"/>
                <a:cs typeface="Arial" pitchFamily="34" charset="0"/>
              </a:rPr>
              <a:t> euristico - partecipativo, dialogico </a:t>
            </a:r>
            <a:endParaRPr lang="it-IT" sz="1200" dirty="0" smtClean="0">
              <a:solidFill>
                <a:schemeClr val="bg1"/>
              </a:solidFill>
              <a:latin typeface="Arial" pitchFamily="34" charset="0"/>
              <a:ea typeface="Times New Roman" pitchFamily="18" charset="0"/>
              <a:cs typeface="Arial" pitchFamily="34" charset="0"/>
            </a:endParaRPr>
          </a:p>
          <a:p>
            <a:pPr lvl="0" eaLnBrk="0" fontAlgn="base" hangingPunct="0">
              <a:spcBef>
                <a:spcPct val="0"/>
              </a:spcBef>
              <a:spcAft>
                <a:spcPct val="0"/>
              </a:spcAft>
              <a:buFont typeface="Wingdings" pitchFamily="2" charset="2"/>
              <a:buChar char="q"/>
            </a:pPr>
            <a:r>
              <a:rPr lang="it-IT" sz="1200" dirty="0" smtClean="0">
                <a:solidFill>
                  <a:schemeClr val="bg1"/>
                </a:solidFill>
                <a:latin typeface="Verdana" pitchFamily="34" charset="0"/>
                <a:ea typeface="Times New Roman" pitchFamily="18" charset="0"/>
                <a:cs typeface="Arial" pitchFamily="34" charset="0"/>
              </a:rPr>
              <a:t> operativo, di laboratorio </a:t>
            </a:r>
            <a:endParaRPr lang="it-IT" sz="12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q"/>
            </a:pPr>
            <a:r>
              <a:rPr lang="it-IT" sz="1200" dirty="0" smtClean="0">
                <a:solidFill>
                  <a:schemeClr val="bg1"/>
                </a:solidFill>
                <a:latin typeface="Verdana" pitchFamily="34" charset="0"/>
                <a:ea typeface="Times New Roman" pitchFamily="18" charset="0"/>
                <a:cs typeface="Arial" pitchFamily="34" charset="0"/>
              </a:rPr>
              <a:t> investigativo, problem solving</a:t>
            </a:r>
            <a:r>
              <a:rPr lang="it-IT" sz="1200" b="1" dirty="0" smtClean="0">
                <a:solidFill>
                  <a:schemeClr val="bg1"/>
                </a:solidFill>
                <a:latin typeface="Verdana" pitchFamily="34" charset="0"/>
                <a:ea typeface="Times New Roman" pitchFamily="18" charset="0"/>
                <a:cs typeface="Arial" pitchFamily="34" charset="0"/>
              </a:rPr>
              <a:t> </a:t>
            </a:r>
            <a:endParaRPr lang="it-IT" sz="12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q"/>
            </a:pPr>
            <a:r>
              <a:rPr lang="en-US" sz="1200" dirty="0" smtClean="0">
                <a:solidFill>
                  <a:schemeClr val="bg1"/>
                </a:solidFill>
                <a:latin typeface="Verdana" pitchFamily="34" charset="0"/>
                <a:ea typeface="Times New Roman" pitchFamily="18" charset="0"/>
                <a:cs typeface="Arial" pitchFamily="34" charset="0"/>
              </a:rPr>
              <a:t> </a:t>
            </a:r>
            <a:r>
              <a:rPr lang="en-US" sz="1200" dirty="0" err="1" smtClean="0">
                <a:solidFill>
                  <a:schemeClr val="bg1"/>
                </a:solidFill>
                <a:latin typeface="Verdana" pitchFamily="34" charset="0"/>
                <a:ea typeface="Times New Roman" pitchFamily="18" charset="0"/>
                <a:cs typeface="Arial" pitchFamily="34" charset="0"/>
              </a:rPr>
              <a:t>simulazioni</a:t>
            </a:r>
            <a:r>
              <a:rPr lang="en-US" sz="1200" dirty="0" smtClean="0">
                <a:solidFill>
                  <a:schemeClr val="bg1"/>
                </a:solidFill>
                <a:latin typeface="Verdana" pitchFamily="34" charset="0"/>
                <a:ea typeface="Times New Roman" pitchFamily="18" charset="0"/>
                <a:cs typeface="Arial" pitchFamily="34" charset="0"/>
              </a:rPr>
              <a:t> </a:t>
            </a:r>
            <a:endParaRPr lang="it-IT" sz="1200" dirty="0" smtClean="0">
              <a:solidFill>
                <a:schemeClr val="bg1"/>
              </a:solidFill>
              <a:latin typeface="Arial" pitchFamily="34" charset="0"/>
              <a:ea typeface="Times New Roman" pitchFamily="18" charset="0"/>
              <a:cs typeface="Arial" pitchFamily="34" charset="0"/>
            </a:endParaRPr>
          </a:p>
          <a:p>
            <a:pPr lvl="0" eaLnBrk="0" fontAlgn="base" hangingPunct="0">
              <a:spcBef>
                <a:spcPct val="0"/>
              </a:spcBef>
              <a:spcAft>
                <a:spcPct val="0"/>
              </a:spcAft>
              <a:buFont typeface="Wingdings" pitchFamily="2" charset="2"/>
              <a:buChar char="q"/>
            </a:pPr>
            <a:r>
              <a:rPr lang="en-US" sz="1200" dirty="0" smtClean="0">
                <a:solidFill>
                  <a:schemeClr val="bg1"/>
                </a:solidFill>
                <a:latin typeface="Verdana" pitchFamily="34" charset="0"/>
                <a:ea typeface="Times New Roman" pitchFamily="18" charset="0"/>
                <a:cs typeface="Arial" pitchFamily="34" charset="0"/>
              </a:rPr>
              <a:t> brainstorming </a:t>
            </a:r>
            <a:endParaRPr lang="it-IT" sz="1200" dirty="0" smtClean="0">
              <a:solidFill>
                <a:schemeClr val="bg1"/>
              </a:solidFill>
              <a:latin typeface="Arial" pitchFamily="34" charset="0"/>
              <a:ea typeface="Times New Roman" pitchFamily="18" charset="0"/>
              <a:cs typeface="Arial" pitchFamily="34" charset="0"/>
            </a:endParaRPr>
          </a:p>
          <a:p>
            <a:pPr lvl="0" eaLnBrk="0" fontAlgn="base" hangingPunct="0">
              <a:spcBef>
                <a:spcPct val="0"/>
              </a:spcBef>
              <a:spcAft>
                <a:spcPct val="0"/>
              </a:spcAft>
              <a:buFont typeface="Wingdings" pitchFamily="2" charset="2"/>
              <a:buChar char="q"/>
            </a:pPr>
            <a:r>
              <a:rPr lang="en-US" sz="1200" dirty="0" smtClean="0">
                <a:solidFill>
                  <a:schemeClr val="bg1"/>
                </a:solidFill>
                <a:latin typeface="Verdana" pitchFamily="34" charset="0"/>
                <a:ea typeface="Times New Roman" pitchFamily="18" charset="0"/>
                <a:cs typeface="Arial" pitchFamily="34" charset="0"/>
              </a:rPr>
              <a:t> circle-time </a:t>
            </a:r>
            <a:endParaRPr lang="it-IT" sz="1200" dirty="0" smtClean="0">
              <a:solidFill>
                <a:schemeClr val="bg1"/>
              </a:solidFill>
              <a:latin typeface="Arial" pitchFamily="34" charset="0"/>
              <a:ea typeface="Times New Roman" pitchFamily="18" charset="0"/>
              <a:cs typeface="Arial" pitchFamily="34" charset="0"/>
            </a:endParaRPr>
          </a:p>
          <a:p>
            <a:pPr lvl="0" eaLnBrk="0" fontAlgn="base" hangingPunct="0">
              <a:spcBef>
                <a:spcPct val="0"/>
              </a:spcBef>
              <a:spcAft>
                <a:spcPct val="0"/>
              </a:spcAft>
              <a:buFont typeface="Wingdings" pitchFamily="2" charset="2"/>
              <a:buChar char="q"/>
            </a:pPr>
            <a:r>
              <a:rPr lang="en-US" sz="1200" dirty="0" smtClean="0">
                <a:solidFill>
                  <a:schemeClr val="bg1"/>
                </a:solidFill>
                <a:latin typeface="Verdana" pitchFamily="34" charset="0"/>
                <a:ea typeface="Times New Roman" pitchFamily="18" charset="0"/>
                <a:cs typeface="Arial" pitchFamily="34" charset="0"/>
              </a:rPr>
              <a:t> cooperative-learning</a:t>
            </a:r>
            <a:endParaRPr lang="it-IT" sz="1200" dirty="0" smtClean="0">
              <a:solidFill>
                <a:schemeClr val="bg1"/>
              </a:solidFill>
              <a:latin typeface="Arial" pitchFamily="34" charset="0"/>
              <a:ea typeface="Times New Roman" pitchFamily="18" charset="0"/>
              <a:cs typeface="Arial" pitchFamily="34" charset="0"/>
            </a:endParaRPr>
          </a:p>
          <a:p>
            <a:pPr lvl="0" eaLnBrk="0" fontAlgn="base" hangingPunct="0">
              <a:spcBef>
                <a:spcPct val="0"/>
              </a:spcBef>
              <a:spcAft>
                <a:spcPct val="0"/>
              </a:spcAft>
              <a:buFont typeface="Wingdings" pitchFamily="2" charset="2"/>
              <a:buChar char="q"/>
            </a:pPr>
            <a:r>
              <a:rPr lang="en-US" sz="1200" dirty="0" smtClean="0">
                <a:solidFill>
                  <a:schemeClr val="bg1"/>
                </a:solidFill>
                <a:latin typeface="Verdana" pitchFamily="34" charset="0"/>
                <a:ea typeface="Times New Roman" pitchFamily="18" charset="0"/>
                <a:cs typeface="Arial" pitchFamily="34" charset="0"/>
              </a:rPr>
              <a:t> tutoring, peer-teaching</a:t>
            </a:r>
            <a:endParaRPr lang="it-IT" sz="1200" dirty="0" smtClean="0">
              <a:solidFill>
                <a:schemeClr val="bg1"/>
              </a:solidFill>
              <a:latin typeface="Arial" pitchFamily="34" charset="0"/>
              <a:cs typeface="Arial" pitchFamily="34" charset="0"/>
            </a:endParaRPr>
          </a:p>
          <a:p>
            <a:pPr lvl="0" eaLnBrk="0" fontAlgn="base" hangingPunct="0">
              <a:spcBef>
                <a:spcPct val="0"/>
              </a:spcBef>
              <a:spcAft>
                <a:spcPct val="0"/>
              </a:spcAft>
            </a:pPr>
            <a:r>
              <a:rPr lang="it-IT" sz="1200" b="1" dirty="0" smtClean="0">
                <a:solidFill>
                  <a:schemeClr val="bg1"/>
                </a:solidFill>
                <a:latin typeface="Verdana" pitchFamily="34" charset="0"/>
                <a:ea typeface="Times New Roman" pitchFamily="18" charset="0"/>
                <a:cs typeface="Arial" pitchFamily="34" charset="0"/>
              </a:rPr>
              <a:t>Raggruppamenti </a:t>
            </a:r>
            <a:endParaRPr lang="it-IT" sz="1200" dirty="0" smtClean="0">
              <a:solidFill>
                <a:schemeClr val="bg1"/>
              </a:solidFill>
              <a:latin typeface="Arial" pitchFamily="34" charset="0"/>
              <a:cs typeface="Arial" pitchFamily="34" charset="0"/>
            </a:endParaRPr>
          </a:p>
          <a:p>
            <a:pPr lvl="0" eaLnBrk="0" fontAlgn="base" hangingPunct="0">
              <a:spcBef>
                <a:spcPct val="0"/>
              </a:spcBef>
              <a:spcAft>
                <a:spcPct val="0"/>
              </a:spcAft>
              <a:buFontTx/>
              <a:buChar char="•"/>
            </a:pPr>
            <a:r>
              <a:rPr lang="it-IT" sz="1200" dirty="0" smtClean="0">
                <a:solidFill>
                  <a:schemeClr val="bg1"/>
                </a:solidFill>
                <a:latin typeface="Verdana" pitchFamily="34" charset="0"/>
                <a:ea typeface="Times New Roman" pitchFamily="18" charset="0"/>
                <a:cs typeface="Arial" pitchFamily="34" charset="0"/>
              </a:rPr>
              <a:t>Lavoro in grande gruppo </a:t>
            </a:r>
            <a:endParaRPr lang="it-IT" sz="1200" dirty="0" smtClean="0">
              <a:solidFill>
                <a:schemeClr val="bg1"/>
              </a:solidFill>
              <a:latin typeface="Arial" pitchFamily="34" charset="0"/>
              <a:ea typeface="Times New Roman" pitchFamily="18" charset="0"/>
              <a:cs typeface="Arial" pitchFamily="34" charset="0"/>
            </a:endParaRPr>
          </a:p>
          <a:p>
            <a:pPr lvl="0" eaLnBrk="0" fontAlgn="base" hangingPunct="0">
              <a:spcBef>
                <a:spcPct val="0"/>
              </a:spcBef>
              <a:spcAft>
                <a:spcPct val="0"/>
              </a:spcAft>
              <a:buFontTx/>
              <a:buChar char="•"/>
            </a:pPr>
            <a:r>
              <a:rPr lang="it-IT" sz="1200" dirty="0" smtClean="0">
                <a:solidFill>
                  <a:schemeClr val="bg1"/>
                </a:solidFill>
                <a:latin typeface="Verdana" pitchFamily="34" charset="0"/>
                <a:ea typeface="Times New Roman" pitchFamily="18" charset="0"/>
                <a:cs typeface="Arial" pitchFamily="34" charset="0"/>
              </a:rPr>
              <a:t>Lavoro in piccolo gruppo </a:t>
            </a:r>
            <a:endParaRPr lang="it-IT" sz="1200" dirty="0" smtClean="0">
              <a:solidFill>
                <a:schemeClr val="bg1"/>
              </a:solidFill>
              <a:latin typeface="Arial" pitchFamily="34" charset="0"/>
              <a:ea typeface="Times New Roman" pitchFamily="18" charset="0"/>
              <a:cs typeface="Arial" pitchFamily="34" charset="0"/>
            </a:endParaRPr>
          </a:p>
          <a:p>
            <a:pPr lvl="0" eaLnBrk="0" fontAlgn="base" hangingPunct="0">
              <a:spcBef>
                <a:spcPct val="0"/>
              </a:spcBef>
              <a:spcAft>
                <a:spcPct val="0"/>
              </a:spcAft>
              <a:buFontTx/>
              <a:buChar char="•"/>
            </a:pPr>
            <a:r>
              <a:rPr lang="it-IT" sz="1200" dirty="0" smtClean="0">
                <a:solidFill>
                  <a:schemeClr val="bg1"/>
                </a:solidFill>
                <a:latin typeface="Verdana" pitchFamily="34" charset="0"/>
                <a:ea typeface="Times New Roman" pitchFamily="18" charset="0"/>
                <a:cs typeface="Arial" pitchFamily="34" charset="0"/>
              </a:rPr>
              <a:t>Lavoro a coppie d’aiuto </a:t>
            </a:r>
            <a:endParaRPr lang="it-IT" sz="1200" dirty="0" smtClean="0">
              <a:solidFill>
                <a:schemeClr val="bg1"/>
              </a:solidFill>
              <a:latin typeface="Arial" pitchFamily="34" charset="0"/>
              <a:ea typeface="Times New Roman" pitchFamily="18" charset="0"/>
              <a:cs typeface="Arial" pitchFamily="34" charset="0"/>
            </a:endParaRPr>
          </a:p>
          <a:p>
            <a:pPr lvl="0" eaLnBrk="0" fontAlgn="base" hangingPunct="0">
              <a:spcBef>
                <a:spcPct val="0"/>
              </a:spcBef>
              <a:spcAft>
                <a:spcPct val="0"/>
              </a:spcAft>
              <a:buFontTx/>
              <a:buChar char="•"/>
            </a:pPr>
            <a:r>
              <a:rPr lang="it-IT" sz="1200" dirty="0" smtClean="0">
                <a:solidFill>
                  <a:schemeClr val="bg1"/>
                </a:solidFill>
                <a:latin typeface="Verdana" pitchFamily="34" charset="0"/>
                <a:ea typeface="Times New Roman" pitchFamily="18" charset="0"/>
                <a:cs typeface="Arial" pitchFamily="34" charset="0"/>
              </a:rPr>
              <a:t>Lavoro individuale</a:t>
            </a:r>
          </a:p>
          <a:p>
            <a:pPr lvl="0" eaLnBrk="0" fontAlgn="base" hangingPunct="0">
              <a:spcBef>
                <a:spcPct val="0"/>
              </a:spcBef>
              <a:spcAft>
                <a:spcPct val="0"/>
              </a:spcAft>
              <a:buFontTx/>
              <a:buChar char="•"/>
            </a:pPr>
            <a:r>
              <a:rPr lang="it-IT" sz="1200" dirty="0" smtClean="0">
                <a:solidFill>
                  <a:schemeClr val="bg1"/>
                </a:solidFill>
                <a:latin typeface="Verdana" pitchFamily="34" charset="0"/>
                <a:cs typeface="Arial" pitchFamily="34" charset="0"/>
              </a:rPr>
              <a:t> Classi aperte </a:t>
            </a:r>
            <a:endParaRPr lang="it-IT" sz="1200" dirty="0" smtClean="0">
              <a:solidFill>
                <a:schemeClr val="bg1"/>
              </a:solidFill>
              <a:latin typeface="Arial" pitchFamily="34" charset="0"/>
              <a:cs typeface="Arial" pitchFamily="34" charset="0"/>
            </a:endParaRPr>
          </a:p>
          <a:p>
            <a:pPr lvl="0" eaLnBrk="0" fontAlgn="base" hangingPunct="0">
              <a:spcBef>
                <a:spcPct val="0"/>
              </a:spcBef>
              <a:spcAft>
                <a:spcPct val="0"/>
              </a:spcAft>
            </a:pPr>
            <a:r>
              <a:rPr lang="it-IT" sz="1200" b="1" dirty="0" smtClean="0">
                <a:solidFill>
                  <a:schemeClr val="bg1"/>
                </a:solidFill>
                <a:latin typeface="Verdana" pitchFamily="34" charset="0"/>
                <a:ea typeface="Times New Roman" pitchFamily="18" charset="0"/>
                <a:cs typeface="Arial" pitchFamily="34" charset="0"/>
              </a:rPr>
              <a:t>Mezzi e strumenti utilizzati</a:t>
            </a:r>
            <a:endParaRPr lang="it-IT" sz="12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it-IT" sz="1200" dirty="0" smtClean="0">
                <a:solidFill>
                  <a:schemeClr val="bg1"/>
                </a:solidFill>
                <a:latin typeface="Verdana" pitchFamily="34" charset="0"/>
                <a:ea typeface="Times New Roman" pitchFamily="18" charset="0"/>
                <a:cs typeface="Arial" pitchFamily="34" charset="0"/>
              </a:rPr>
              <a:t> Computer con software interattivo</a:t>
            </a:r>
            <a:endParaRPr lang="it-IT" sz="12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it-IT" sz="1200" dirty="0" smtClean="0">
                <a:solidFill>
                  <a:schemeClr val="bg1"/>
                </a:solidFill>
                <a:latin typeface="Verdana" pitchFamily="34" charset="0"/>
                <a:ea typeface="Times New Roman" pitchFamily="18" charset="0"/>
                <a:cs typeface="Arial" pitchFamily="34" charset="0"/>
              </a:rPr>
              <a:t> Videoproiettore</a:t>
            </a:r>
            <a:endParaRPr lang="it-IT" sz="12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it-IT" sz="1200" dirty="0" smtClean="0">
                <a:solidFill>
                  <a:schemeClr val="bg1"/>
                </a:solidFill>
                <a:latin typeface="Verdana" pitchFamily="34" charset="0"/>
                <a:ea typeface="Times New Roman" pitchFamily="18" charset="0"/>
                <a:cs typeface="Arial" pitchFamily="34" charset="0"/>
              </a:rPr>
              <a:t> Computer</a:t>
            </a:r>
            <a:endParaRPr lang="it-IT" sz="12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it-IT" sz="1200" dirty="0" smtClean="0">
                <a:solidFill>
                  <a:schemeClr val="bg1"/>
                </a:solidFill>
                <a:latin typeface="Verdana" pitchFamily="34" charset="0"/>
                <a:ea typeface="Times New Roman" pitchFamily="18" charset="0"/>
                <a:cs typeface="Arial" pitchFamily="34" charset="0"/>
              </a:rPr>
              <a:t> Televisione </a:t>
            </a:r>
            <a:endParaRPr lang="it-IT" sz="12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it-IT" sz="1200" dirty="0" smtClean="0">
                <a:solidFill>
                  <a:schemeClr val="bg1"/>
                </a:solidFill>
                <a:latin typeface="Verdana" pitchFamily="34" charset="0"/>
                <a:ea typeface="Times New Roman" pitchFamily="18" charset="0"/>
                <a:cs typeface="Arial" pitchFamily="34" charset="0"/>
              </a:rPr>
              <a:t> Lavagna luminosa</a:t>
            </a:r>
            <a:endParaRPr lang="it-IT" sz="12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it-IT" sz="1200" dirty="0" smtClean="0">
                <a:solidFill>
                  <a:schemeClr val="bg1"/>
                </a:solidFill>
                <a:latin typeface="Verdana" pitchFamily="34" charset="0"/>
                <a:ea typeface="Times New Roman" pitchFamily="18" charset="0"/>
                <a:cs typeface="Arial" pitchFamily="34" charset="0"/>
              </a:rPr>
              <a:t> LIM</a:t>
            </a:r>
            <a:endParaRPr lang="it-IT" sz="12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it-IT" sz="1200" dirty="0" smtClean="0">
                <a:solidFill>
                  <a:schemeClr val="bg1"/>
                </a:solidFill>
                <a:latin typeface="Verdana" pitchFamily="34" charset="0"/>
                <a:ea typeface="Times New Roman" pitchFamily="18" charset="0"/>
                <a:cs typeface="Arial" pitchFamily="34" charset="0"/>
              </a:rPr>
              <a:t> Libro di testo</a:t>
            </a:r>
            <a:endParaRPr lang="it-IT" sz="1200" dirty="0" smtClean="0">
              <a:solidFill>
                <a:schemeClr val="bg1"/>
              </a:solidFill>
              <a:latin typeface="Arial" pitchFamily="34" charset="0"/>
              <a:cs typeface="Arial" pitchFamily="34" charset="0"/>
            </a:endParaRPr>
          </a:p>
          <a:p>
            <a:pPr lvl="0" eaLnBrk="0" fontAlgn="base" hangingPunct="0">
              <a:spcBef>
                <a:spcPct val="0"/>
              </a:spcBef>
              <a:spcAft>
                <a:spcPct val="0"/>
              </a:spcAft>
              <a:buFont typeface="Wingdings" pitchFamily="2" charset="2"/>
              <a:buChar char="Ø"/>
            </a:pPr>
            <a:r>
              <a:rPr lang="it-IT" sz="1200" dirty="0" smtClean="0">
                <a:solidFill>
                  <a:schemeClr val="bg1"/>
                </a:solidFill>
                <a:latin typeface="Verdana" pitchFamily="34" charset="0"/>
                <a:ea typeface="Times New Roman" pitchFamily="18" charset="0"/>
                <a:cs typeface="Arial" pitchFamily="34" charset="0"/>
              </a:rPr>
              <a:t> Articoli scientifici</a:t>
            </a:r>
          </a:p>
          <a:p>
            <a:pPr lvl="0" eaLnBrk="0" fontAlgn="base" hangingPunct="0">
              <a:spcBef>
                <a:spcPct val="0"/>
              </a:spcBef>
              <a:spcAft>
                <a:spcPct val="0"/>
              </a:spcAft>
              <a:buFont typeface="Wingdings" pitchFamily="2" charset="2"/>
              <a:buChar char="Ø"/>
            </a:pPr>
            <a:r>
              <a:rPr lang="it-IT" sz="1200" dirty="0" smtClean="0">
                <a:solidFill>
                  <a:schemeClr val="bg1"/>
                </a:solidFill>
                <a:latin typeface="Verdana" pitchFamily="34" charset="0"/>
                <a:ea typeface="Times New Roman" pitchFamily="18" charset="0"/>
                <a:cs typeface="Arial" pitchFamily="34" charset="0"/>
              </a:rPr>
              <a:t> Altri materiali (specificare quali)</a:t>
            </a:r>
            <a:endParaRPr lang="it-IT" sz="1200" dirty="0" smtClean="0">
              <a:solidFill>
                <a:schemeClr val="bg1"/>
              </a:solidFill>
              <a:latin typeface="Arial" pitchFamily="34" charset="0"/>
              <a:cs typeface="Arial" pitchFamily="34" charset="0"/>
            </a:endParaRPr>
          </a:p>
          <a:p>
            <a:pPr algn="ctr"/>
            <a:endParaRPr lang="it-IT" dirty="0"/>
          </a:p>
        </p:txBody>
      </p:sp>
      <p:sp>
        <p:nvSpPr>
          <p:cNvPr id="5" name="CasellaDiTesto 4"/>
          <p:cNvSpPr txBox="1"/>
          <p:nvPr/>
        </p:nvSpPr>
        <p:spPr>
          <a:xfrm>
            <a:off x="4427984" y="260648"/>
            <a:ext cx="4032448" cy="369332"/>
          </a:xfrm>
          <a:prstGeom prst="rect">
            <a:avLst/>
          </a:prstGeom>
          <a:noFill/>
        </p:spPr>
        <p:txBody>
          <a:bodyPr wrap="square" rtlCol="0">
            <a:spAutoFit/>
          </a:bodyPr>
          <a:lstStyle/>
          <a:p>
            <a:pPr algn="ctr"/>
            <a:r>
              <a:rPr lang="it-IT" b="1" dirty="0" smtClean="0"/>
              <a:t>OSSERVAZIONI SISTEMATICHE</a:t>
            </a:r>
            <a:endParaRPr lang="it-IT" b="1" dirty="0"/>
          </a:p>
        </p:txBody>
      </p:sp>
      <p:graphicFrame>
        <p:nvGraphicFramePr>
          <p:cNvPr id="6" name="Tabella 5"/>
          <p:cNvGraphicFramePr>
            <a:graphicFrameLocks noGrp="1"/>
          </p:cNvGraphicFramePr>
          <p:nvPr/>
        </p:nvGraphicFramePr>
        <p:xfrm>
          <a:off x="4644008" y="3789040"/>
          <a:ext cx="3672408" cy="2792328"/>
        </p:xfrm>
        <a:graphic>
          <a:graphicData uri="http://schemas.openxmlformats.org/drawingml/2006/table">
            <a:tbl>
              <a:tblPr firstRow="1" bandRow="1">
                <a:tableStyleId>{5C22544A-7EE6-4342-B048-85BDC9FD1C3A}</a:tableStyleId>
              </a:tblPr>
              <a:tblGrid>
                <a:gridCol w="1656184"/>
                <a:gridCol w="1368152"/>
                <a:gridCol w="648072"/>
              </a:tblGrid>
              <a:tr h="2880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b="1" kern="1200" dirty="0" smtClean="0">
                          <a:solidFill>
                            <a:schemeClr val="lt1"/>
                          </a:solidFill>
                          <a:latin typeface="+mn-lt"/>
                          <a:ea typeface="+mn-ea"/>
                          <a:cs typeface="+mn-cs"/>
                        </a:rPr>
                        <a:t>I . trasversali </a:t>
                      </a:r>
                    </a:p>
                    <a:p>
                      <a:endParaRPr lang="it-IT" sz="1200" b="1" kern="1200" dirty="0" smtClean="0">
                        <a:solidFill>
                          <a:schemeClr val="lt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b="1" kern="1200" dirty="0" smtClean="0">
                          <a:solidFill>
                            <a:schemeClr val="lt1"/>
                          </a:solidFill>
                          <a:latin typeface="+mn-lt"/>
                          <a:ea typeface="+mn-ea"/>
                          <a:cs typeface="+mn-cs"/>
                        </a:rPr>
                        <a:t>Livelli : </a:t>
                      </a:r>
                      <a:r>
                        <a:rPr lang="it-IT" sz="1200" b="1" kern="1200" dirty="0" smtClean="0">
                          <a:solidFill>
                            <a:schemeClr val="bg1"/>
                          </a:solidFill>
                          <a:latin typeface="+mn-lt"/>
                          <a:ea typeface="+mn-ea"/>
                          <a:cs typeface="+mn-cs"/>
                        </a:rPr>
                        <a:t>Avanzato/ Interm</a:t>
                      </a:r>
                      <a:r>
                        <a:rPr lang="it-IT" sz="1200" b="1" kern="1200" baseline="0" dirty="0" smtClean="0">
                          <a:solidFill>
                            <a:schemeClr val="bg1"/>
                          </a:solidFill>
                          <a:latin typeface="+mn-lt"/>
                          <a:ea typeface="+mn-ea"/>
                          <a:cs typeface="+mn-cs"/>
                        </a:rPr>
                        <a:t>edio </a:t>
                      </a:r>
                      <a:r>
                        <a:rPr lang="it-IT" sz="1200" b="1" kern="1200" dirty="0" smtClean="0">
                          <a:solidFill>
                            <a:schemeClr val="bg1"/>
                          </a:solidFill>
                          <a:latin typeface="+mn-lt"/>
                          <a:ea typeface="+mn-ea"/>
                          <a:cs typeface="+mn-cs"/>
                        </a:rPr>
                        <a:t>/Base /</a:t>
                      </a:r>
                      <a:r>
                        <a:rPr lang="it-IT" sz="1200" b="1" kern="1200" baseline="0" dirty="0" smtClean="0">
                          <a:solidFill>
                            <a:schemeClr val="bg1"/>
                          </a:solidFill>
                          <a:latin typeface="+mn-lt"/>
                          <a:ea typeface="+mn-ea"/>
                          <a:cs typeface="+mn-cs"/>
                        </a:rPr>
                        <a:t> Iniziale</a:t>
                      </a:r>
                      <a:endParaRPr lang="it-IT" sz="1200" b="1" kern="1200" dirty="0" smtClean="0">
                        <a:solidFill>
                          <a:schemeClr val="bg1"/>
                        </a:solidFill>
                        <a:latin typeface="+mn-lt"/>
                        <a:ea typeface="+mn-ea"/>
                        <a:cs typeface="+mn-cs"/>
                      </a:endParaRPr>
                    </a:p>
                    <a:p>
                      <a:endParaRPr lang="it-IT" sz="1200" b="1" kern="1200" dirty="0" smtClean="0">
                        <a:solidFill>
                          <a:schemeClr val="lt1"/>
                        </a:solidFill>
                        <a:latin typeface="+mn-lt"/>
                        <a:ea typeface="+mn-ea"/>
                        <a:cs typeface="+mn-cs"/>
                      </a:endParaRPr>
                    </a:p>
                  </a:txBody>
                  <a:tcPr/>
                </a:tc>
                <a:tc>
                  <a:txBody>
                    <a:bodyPr/>
                    <a:lstStyle/>
                    <a:p>
                      <a:r>
                        <a:rPr lang="it-IT" sz="1200" b="1" kern="1200" dirty="0" smtClean="0">
                          <a:solidFill>
                            <a:schemeClr val="lt1"/>
                          </a:solidFill>
                          <a:latin typeface="+mn-lt"/>
                          <a:ea typeface="+mn-ea"/>
                          <a:cs typeface="+mn-cs"/>
                        </a:rPr>
                        <a:t>P</a:t>
                      </a:r>
                    </a:p>
                  </a:txBody>
                  <a:tcPr/>
                </a:tc>
              </a:tr>
              <a:tr h="2937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b="1" kern="1200" dirty="0" smtClean="0">
                          <a:solidFill>
                            <a:schemeClr val="bg1"/>
                          </a:solidFill>
                          <a:latin typeface="+mn-lt"/>
                          <a:ea typeface="+mn-ea"/>
                          <a:cs typeface="+mn-cs"/>
                        </a:rPr>
                        <a:t>Sa agire autonomamente </a:t>
                      </a:r>
                    </a:p>
                    <a:p>
                      <a:endParaRPr lang="it-IT" sz="1200" b="1" kern="1200" dirty="0" smtClean="0">
                        <a:solidFill>
                          <a:schemeClr val="bg1"/>
                        </a:solidFill>
                        <a:latin typeface="+mn-lt"/>
                        <a:ea typeface="+mn-ea"/>
                        <a:cs typeface="+mn-cs"/>
                      </a:endParaRPr>
                    </a:p>
                  </a:txBody>
                  <a:tcPr/>
                </a:tc>
                <a:tc>
                  <a:txBody>
                    <a:bodyPr/>
                    <a:lstStyle/>
                    <a:p>
                      <a:endParaRPr lang="it-IT" sz="1200" b="1" kern="1200" dirty="0" smtClean="0">
                        <a:solidFill>
                          <a:schemeClr val="tx1"/>
                        </a:solidFill>
                        <a:latin typeface="+mn-lt"/>
                        <a:ea typeface="+mn-ea"/>
                        <a:cs typeface="+mn-cs"/>
                      </a:endParaRPr>
                    </a:p>
                  </a:txBody>
                  <a:tcPr/>
                </a:tc>
                <a:tc>
                  <a:txBody>
                    <a:bodyPr/>
                    <a:lstStyle/>
                    <a:p>
                      <a:r>
                        <a:rPr lang="it-IT" sz="1200" b="1" kern="1200" dirty="0" smtClean="0">
                          <a:solidFill>
                            <a:schemeClr val="tx1"/>
                          </a:solidFill>
                          <a:latin typeface="+mn-lt"/>
                          <a:ea typeface="+mn-ea"/>
                          <a:cs typeface="+mn-cs"/>
                        </a:rPr>
                        <a:t>n.</a:t>
                      </a:r>
                    </a:p>
                  </a:txBody>
                  <a:tcPr/>
                </a:tc>
              </a:tr>
              <a:tr h="4148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b="1" kern="1200" dirty="0" smtClean="0">
                          <a:solidFill>
                            <a:schemeClr val="bg1"/>
                          </a:solidFill>
                          <a:latin typeface="+mn-lt"/>
                          <a:ea typeface="+mn-ea"/>
                          <a:cs typeface="+mn-cs"/>
                        </a:rPr>
                        <a:t>Sa</a:t>
                      </a:r>
                      <a:r>
                        <a:rPr lang="it-IT" sz="1200" b="1" kern="1200" baseline="0" dirty="0" smtClean="0">
                          <a:solidFill>
                            <a:schemeClr val="bg1"/>
                          </a:solidFill>
                          <a:latin typeface="+mn-lt"/>
                          <a:ea typeface="+mn-ea"/>
                          <a:cs typeface="+mn-cs"/>
                        </a:rPr>
                        <a:t> relazionarsi</a:t>
                      </a:r>
                      <a:endParaRPr lang="it-IT" sz="1200" b="1" kern="1200" dirty="0" smtClean="0">
                        <a:solidFill>
                          <a:schemeClr val="bg1"/>
                        </a:solidFill>
                        <a:latin typeface="+mn-lt"/>
                        <a:ea typeface="+mn-ea"/>
                        <a:cs typeface="+mn-cs"/>
                      </a:endParaRPr>
                    </a:p>
                  </a:txBody>
                  <a:tcPr/>
                </a:tc>
                <a:tc>
                  <a:txBody>
                    <a:bodyPr/>
                    <a:lstStyle/>
                    <a:p>
                      <a:endParaRPr lang="it-IT" sz="1200" b="1" kern="1200" dirty="0" smtClean="0">
                        <a:solidFill>
                          <a:schemeClr val="tx1"/>
                        </a:solidFill>
                        <a:latin typeface="+mn-lt"/>
                        <a:ea typeface="+mn-ea"/>
                        <a:cs typeface="+mn-cs"/>
                      </a:endParaRPr>
                    </a:p>
                  </a:txBody>
                  <a:tcPr/>
                </a:tc>
                <a:tc>
                  <a:txBody>
                    <a:bodyPr/>
                    <a:lstStyle/>
                    <a:p>
                      <a:r>
                        <a:rPr lang="it-IT" sz="1200" b="1" kern="1200" dirty="0" smtClean="0">
                          <a:solidFill>
                            <a:schemeClr val="tx1"/>
                          </a:solidFill>
                          <a:latin typeface="+mn-lt"/>
                          <a:ea typeface="+mn-ea"/>
                          <a:cs typeface="+mn-cs"/>
                        </a:rPr>
                        <a:t>n.</a:t>
                      </a:r>
                    </a:p>
                  </a:txBody>
                  <a:tcPr/>
                </a:tc>
              </a:tr>
              <a:tr h="2788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b="1" kern="1200" dirty="0" smtClean="0">
                          <a:solidFill>
                            <a:schemeClr val="bg1"/>
                          </a:solidFill>
                          <a:latin typeface="+mn-lt"/>
                          <a:ea typeface="+mn-ea"/>
                          <a:cs typeface="+mn-cs"/>
                        </a:rPr>
                        <a:t>Sa cooperare</a:t>
                      </a:r>
                    </a:p>
                  </a:txBody>
                  <a:tcPr/>
                </a:tc>
                <a:tc>
                  <a:txBody>
                    <a:bodyPr/>
                    <a:lstStyle/>
                    <a:p>
                      <a:endParaRPr lang="it-IT" dirty="0"/>
                    </a:p>
                  </a:txBody>
                  <a:tcPr/>
                </a:tc>
                <a:tc>
                  <a:txBody>
                    <a:bodyPr/>
                    <a:lstStyle/>
                    <a:p>
                      <a:pPr marL="0" algn="l" defTabSz="914400" rtl="0" eaLnBrk="1" latinLnBrk="0" hangingPunct="1"/>
                      <a:r>
                        <a:rPr lang="it-IT" sz="1200" b="1" kern="1200" dirty="0" smtClean="0">
                          <a:solidFill>
                            <a:schemeClr val="tx1"/>
                          </a:solidFill>
                          <a:latin typeface="+mn-lt"/>
                          <a:ea typeface="+mn-ea"/>
                          <a:cs typeface="+mn-cs"/>
                        </a:rPr>
                        <a:t>n.</a:t>
                      </a:r>
                    </a:p>
                  </a:txBody>
                  <a:tcPr/>
                </a:tc>
              </a:tr>
              <a:tr h="293752">
                <a:tc>
                  <a:txBody>
                    <a:bodyPr/>
                    <a:lstStyle/>
                    <a:p>
                      <a:r>
                        <a:rPr lang="it-IT" sz="1200" b="1" kern="1200" dirty="0" smtClean="0">
                          <a:solidFill>
                            <a:schemeClr val="tx1"/>
                          </a:solidFill>
                          <a:latin typeface="+mn-lt"/>
                          <a:ea typeface="+mn-ea"/>
                          <a:cs typeface="+mn-cs"/>
                        </a:rPr>
                        <a:t>Partecipa</a:t>
                      </a:r>
                      <a:endParaRPr lang="it-IT" sz="1200" b="1" kern="1200" dirty="0">
                        <a:solidFill>
                          <a:schemeClr val="tx1"/>
                        </a:solidFill>
                        <a:latin typeface="+mn-lt"/>
                        <a:ea typeface="+mn-ea"/>
                        <a:cs typeface="+mn-cs"/>
                      </a:endParaRPr>
                    </a:p>
                  </a:txBody>
                  <a:tcPr/>
                </a:tc>
                <a:tc>
                  <a:txBody>
                    <a:bodyPr/>
                    <a:lstStyle/>
                    <a:p>
                      <a:endParaRPr lang="it-IT" dirty="0"/>
                    </a:p>
                  </a:txBody>
                  <a:tcPr/>
                </a:tc>
                <a:tc>
                  <a:txBody>
                    <a:bodyPr/>
                    <a:lstStyle/>
                    <a:p>
                      <a:pPr marL="0" algn="l" defTabSz="914400" rtl="0" eaLnBrk="1" latinLnBrk="0" hangingPunct="1"/>
                      <a:r>
                        <a:rPr lang="it-IT" sz="1200" b="1" kern="1200" dirty="0" smtClean="0">
                          <a:solidFill>
                            <a:schemeClr val="tx1"/>
                          </a:solidFill>
                          <a:latin typeface="+mn-lt"/>
                          <a:ea typeface="+mn-ea"/>
                          <a:cs typeface="+mn-cs"/>
                        </a:rPr>
                        <a:t>n.</a:t>
                      </a:r>
                    </a:p>
                  </a:txBody>
                  <a:tcPr/>
                </a:tc>
              </a:tr>
            </a:tbl>
          </a:graphicData>
        </a:graphic>
      </p:graphicFrame>
      <p:sp>
        <p:nvSpPr>
          <p:cNvPr id="7" name="Segnaposto piè di pagina 6"/>
          <p:cNvSpPr>
            <a:spLocks noGrp="1"/>
          </p:cNvSpPr>
          <p:nvPr>
            <p:ph type="ftr" sz="quarter" idx="16"/>
          </p:nvPr>
        </p:nvSpPr>
        <p:spPr/>
        <p:txBody>
          <a:bodyPr/>
          <a:lstStyle/>
          <a:p>
            <a:r>
              <a:rPr lang="it-IT" smtClean="0"/>
              <a:t>A.BALDI - G. CIPOLLARI</a:t>
            </a:r>
            <a:endParaRPr lang="it-IT"/>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www.professionalblog.counselingsolutions.it/wp-content/uploads/2010/08/problem-solving1-300x276.jpg"/>
          <p:cNvPicPr>
            <a:picLocks noChangeAspect="1" noChangeArrowheads="1"/>
          </p:cNvPicPr>
          <p:nvPr/>
        </p:nvPicPr>
        <p:blipFill>
          <a:blip r:embed="rId2" cstate="print"/>
          <a:srcRect/>
          <a:stretch>
            <a:fillRect/>
          </a:stretch>
        </p:blipFill>
        <p:spPr bwMode="auto">
          <a:xfrm>
            <a:off x="683568" y="1484784"/>
            <a:ext cx="3744416" cy="3816424"/>
          </a:xfrm>
          <a:prstGeom prst="rect">
            <a:avLst/>
          </a:prstGeom>
          <a:noFill/>
        </p:spPr>
      </p:pic>
      <p:sp>
        <p:nvSpPr>
          <p:cNvPr id="2" name="Titolo 1"/>
          <p:cNvSpPr>
            <a:spLocks noGrp="1"/>
          </p:cNvSpPr>
          <p:nvPr>
            <p:ph type="title"/>
          </p:nvPr>
        </p:nvSpPr>
        <p:spPr/>
        <p:txBody>
          <a:bodyPr>
            <a:normAutofit fontScale="90000"/>
          </a:bodyPr>
          <a:lstStyle/>
          <a:p>
            <a:r>
              <a:rPr lang="it-IT" dirty="0" smtClean="0"/>
              <a:t>Come accertare le competenze acquisite durante il percorso </a:t>
            </a:r>
            <a:endParaRPr lang="it-IT" dirty="0"/>
          </a:p>
        </p:txBody>
      </p:sp>
      <p:sp>
        <p:nvSpPr>
          <p:cNvPr id="3" name="Segnaposto contenuto 2"/>
          <p:cNvSpPr>
            <a:spLocks noGrp="1"/>
          </p:cNvSpPr>
          <p:nvPr>
            <p:ph idx="1"/>
          </p:nvPr>
        </p:nvSpPr>
        <p:spPr>
          <a:xfrm>
            <a:off x="4788024" y="1196753"/>
            <a:ext cx="4032448" cy="3312368"/>
          </a:xfrm>
        </p:spPr>
        <p:txBody>
          <a:bodyPr>
            <a:normAutofit fontScale="92500"/>
          </a:bodyPr>
          <a:lstStyle/>
          <a:p>
            <a:pPr>
              <a:buNone/>
            </a:pPr>
            <a:r>
              <a:rPr lang="it-IT" sz="1600" b="1"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rPr>
              <a:t>COMPITO AUTENTICO </a:t>
            </a:r>
            <a:r>
              <a:rPr lang="it-IT" sz="1600" dirty="0" smtClean="0"/>
              <a:t>( esempio) </a:t>
            </a:r>
          </a:p>
          <a:p>
            <a:r>
              <a:rPr lang="it-IT" dirty="0" smtClean="0"/>
              <a:t>Incontra gli alunni di diverso ordine scolastico e/o di classe e informa sulla responsabilità  alimentare della comunità di appartenenza in una situazione di </a:t>
            </a:r>
            <a:r>
              <a:rPr lang="it-IT" dirty="0" err="1" smtClean="0"/>
              <a:t>peer</a:t>
            </a:r>
            <a:r>
              <a:rPr lang="it-IT" dirty="0" smtClean="0"/>
              <a:t> </a:t>
            </a:r>
            <a:r>
              <a:rPr lang="it-IT" dirty="0" err="1" smtClean="0"/>
              <a:t>teaching</a:t>
            </a:r>
            <a:r>
              <a:rPr lang="it-IT" dirty="0" smtClean="0"/>
              <a:t> </a:t>
            </a:r>
            <a:endParaRPr lang="it-IT" dirty="0"/>
          </a:p>
        </p:txBody>
      </p:sp>
      <p:sp>
        <p:nvSpPr>
          <p:cNvPr id="6" name="Rettangolo 5"/>
          <p:cNvSpPr/>
          <p:nvPr/>
        </p:nvSpPr>
        <p:spPr>
          <a:xfrm>
            <a:off x="2771800" y="5229200"/>
            <a:ext cx="6264696"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smtClean="0"/>
              <a:t>Il compito autentico è ampio e articolato  e può richiedere  anche la costruzione di manufatti o prodotti comunicativi (</a:t>
            </a:r>
            <a:r>
              <a:rPr lang="it-IT" i="1" dirty="0" smtClean="0"/>
              <a:t>opuscoli, </a:t>
            </a:r>
            <a:r>
              <a:rPr lang="it-IT" i="1" dirty="0" err="1" smtClean="0"/>
              <a:t>CD</a:t>
            </a:r>
            <a:r>
              <a:rPr lang="it-IT" i="1" dirty="0" smtClean="0"/>
              <a:t>, attività teatrali; pubblicità progresso; interventi cittadini; progettazione di nuovi spazi ecc</a:t>
            </a:r>
            <a:r>
              <a:rPr lang="it-IT" dirty="0" smtClean="0"/>
              <a:t>.) </a:t>
            </a:r>
            <a:endParaRPr lang="it-IT" dirty="0"/>
          </a:p>
        </p:txBody>
      </p:sp>
      <p:sp>
        <p:nvSpPr>
          <p:cNvPr id="7" name="Segnaposto piè di pagina 6"/>
          <p:cNvSpPr>
            <a:spLocks noGrp="1"/>
          </p:cNvSpPr>
          <p:nvPr>
            <p:ph type="ftr" sz="quarter" idx="16"/>
          </p:nvPr>
        </p:nvSpPr>
        <p:spPr/>
        <p:txBody>
          <a:bodyPr/>
          <a:lstStyle/>
          <a:p>
            <a:r>
              <a:rPr lang="it-IT" smtClean="0"/>
              <a:t>A.BALDI - G. CIPOLLARI</a:t>
            </a:r>
            <a:endParaRPr lang="it-IT"/>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ifsconfao.net/ifs/images/percorso.png"/>
          <p:cNvPicPr>
            <a:picLocks noChangeAspect="1" noChangeArrowheads="1"/>
          </p:cNvPicPr>
          <p:nvPr/>
        </p:nvPicPr>
        <p:blipFill>
          <a:blip r:embed="rId2" cstate="print"/>
          <a:srcRect/>
          <a:stretch>
            <a:fillRect/>
          </a:stretch>
        </p:blipFill>
        <p:spPr bwMode="auto">
          <a:xfrm>
            <a:off x="467544" y="404664"/>
            <a:ext cx="2160240" cy="2209801"/>
          </a:xfrm>
          <a:prstGeom prst="rect">
            <a:avLst/>
          </a:prstGeom>
          <a:noFill/>
        </p:spPr>
      </p:pic>
      <p:sp>
        <p:nvSpPr>
          <p:cNvPr id="4100" name="AutoShape 4" descr="Risultati immagini per metacognizion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4102" name="Picture 6" descr="https://trudy89margheritac.files.wordpress.com/2011/12/metacognizione.jpg"/>
          <p:cNvPicPr>
            <a:picLocks noChangeAspect="1" noChangeArrowheads="1"/>
          </p:cNvPicPr>
          <p:nvPr/>
        </p:nvPicPr>
        <p:blipFill>
          <a:blip r:embed="rId3" cstate="print"/>
          <a:srcRect/>
          <a:stretch>
            <a:fillRect/>
          </a:stretch>
        </p:blipFill>
        <p:spPr bwMode="auto">
          <a:xfrm>
            <a:off x="395536" y="2492896"/>
            <a:ext cx="2839075" cy="3275856"/>
          </a:xfrm>
          <a:prstGeom prst="rect">
            <a:avLst/>
          </a:prstGeom>
          <a:noFill/>
        </p:spPr>
      </p:pic>
      <p:sp>
        <p:nvSpPr>
          <p:cNvPr id="8" name="CasellaDiTesto 7"/>
          <p:cNvSpPr txBox="1"/>
          <p:nvPr/>
        </p:nvSpPr>
        <p:spPr>
          <a:xfrm>
            <a:off x="2627784" y="188640"/>
            <a:ext cx="5616624" cy="369332"/>
          </a:xfrm>
          <a:prstGeom prst="rect">
            <a:avLst/>
          </a:prstGeom>
          <a:noFill/>
        </p:spPr>
        <p:txBody>
          <a:bodyPr wrap="square" rtlCol="0">
            <a:spAutoFit/>
          </a:bodyPr>
          <a:lstStyle/>
          <a:p>
            <a:pPr algn="ctr"/>
            <a:r>
              <a:rPr lang="it-IT" b="1" dirty="0" smtClean="0"/>
              <a:t>COME CERTIFICARE LE COMPETENZE     </a:t>
            </a:r>
            <a:endParaRPr lang="it-IT" b="1" dirty="0"/>
          </a:p>
        </p:txBody>
      </p:sp>
      <p:sp>
        <p:nvSpPr>
          <p:cNvPr id="9" name="Rettangolo 8"/>
          <p:cNvSpPr/>
          <p:nvPr/>
        </p:nvSpPr>
        <p:spPr>
          <a:xfrm>
            <a:off x="3275856" y="548680"/>
            <a:ext cx="5544616" cy="4770537"/>
          </a:xfrm>
          <a:prstGeom prst="rect">
            <a:avLst/>
          </a:prstGeom>
        </p:spPr>
        <p:txBody>
          <a:bodyPr wrap="square">
            <a:spAutoFit/>
          </a:bodyPr>
          <a:lstStyle/>
          <a:p>
            <a:r>
              <a:rPr lang="it-IT" sz="1600" dirty="0" smtClean="0"/>
              <a:t>Le osservazioni sistematiche, in quanto condotte dall’insegnante, non consentono di cogliere interamente altri aspetti che caratterizzano il processo: il senso o il significato attribuito dall’alunno al proprio lavoro, le intenzioni che lo hanno guidato nello svolgere l’attività, le emozioni o gli stati affettivi provati. Questo mondo interiore può essere esplicitato dall’alunno mediante la compilazione di </a:t>
            </a:r>
            <a:r>
              <a:rPr lang="it-IT" sz="1600" dirty="0" err="1" smtClean="0"/>
              <a:t>rubric</a:t>
            </a:r>
            <a:r>
              <a:rPr lang="it-IT" sz="1600" dirty="0" smtClean="0"/>
              <a:t> e/ola narrazione del percorso cognitivo compiuto. Si tratta di far raccontare allo stesso alunno quali sono stati gli aspetti più interessanti per lui e perché, quali sono state le difficoltà che ha incontrato e in che modo le abbia superate, fargli descrivere la successione delle operazioni compiute evidenziando gli errori più frequenti e i possibili miglioramenti e, infine, far esprimere l’autovalutazione non solo del pro-dotto, ma anche del processo produttivo adottato. La valutazione attraverso la compilazione di </a:t>
            </a:r>
            <a:r>
              <a:rPr lang="it-IT" sz="1600" dirty="0" err="1" smtClean="0"/>
              <a:t>rubric</a:t>
            </a:r>
            <a:r>
              <a:rPr lang="it-IT" sz="1600" dirty="0" smtClean="0"/>
              <a:t> e/o la narrazione assume una funzione riflessiva e </a:t>
            </a:r>
            <a:r>
              <a:rPr lang="it-IT" sz="1600" dirty="0" err="1" smtClean="0"/>
              <a:t>metacognitiva</a:t>
            </a:r>
            <a:r>
              <a:rPr lang="it-IT" sz="1600" dirty="0" smtClean="0"/>
              <a:t> nel senso che guida il soggetto ad assumere la consapevo-lezza di come avviene l’apprendimento</a:t>
            </a:r>
            <a:endParaRPr lang="it-IT" sz="1600" dirty="0"/>
          </a:p>
        </p:txBody>
      </p:sp>
      <p:sp>
        <p:nvSpPr>
          <p:cNvPr id="7" name="Rettangolo 6"/>
          <p:cNvSpPr/>
          <p:nvPr/>
        </p:nvSpPr>
        <p:spPr>
          <a:xfrm>
            <a:off x="251520" y="5661248"/>
            <a:ext cx="6048672" cy="646331"/>
          </a:xfrm>
          <a:prstGeom prst="rect">
            <a:avLst/>
          </a:prstGeom>
          <a:solidFill>
            <a:schemeClr val="accent1"/>
          </a:solidFill>
        </p:spPr>
        <p:txBody>
          <a:bodyPr wrap="square">
            <a:spAutoFit/>
          </a:bodyPr>
          <a:lstStyle/>
          <a:p>
            <a:r>
              <a:rPr lang="it-IT" dirty="0" smtClean="0"/>
              <a:t>               Le competenze devono essere oggetto di </a:t>
            </a:r>
          </a:p>
          <a:p>
            <a:r>
              <a:rPr lang="it-IT" b="1" dirty="0" smtClean="0"/>
              <a:t>OSSERVAZIONE, DOCUMENTAZIONE E VALUTAZIONE </a:t>
            </a:r>
          </a:p>
        </p:txBody>
      </p:sp>
      <p:sp>
        <p:nvSpPr>
          <p:cNvPr id="10" name="Segnaposto piè di pagina 9"/>
          <p:cNvSpPr>
            <a:spLocks noGrp="1"/>
          </p:cNvSpPr>
          <p:nvPr>
            <p:ph type="ftr" sz="quarter" idx="16"/>
          </p:nvPr>
        </p:nvSpPr>
        <p:spPr>
          <a:xfrm>
            <a:off x="5562600" y="6237312"/>
            <a:ext cx="3581400" cy="384048"/>
          </a:xfrm>
        </p:spPr>
        <p:txBody>
          <a:bodyPr/>
          <a:lstStyle/>
          <a:p>
            <a:r>
              <a:rPr lang="it-IT" smtClean="0"/>
              <a:t>A.BALDI - G. CIPOLLARI</a:t>
            </a:r>
            <a:endParaRPr lang="it-IT"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1" descr="http://unipd-centrodirittiumani.it/public/thumbs/preview_GEG_edu.jpg"/>
          <p:cNvPicPr>
            <a:picLocks noChangeAspect="1" noChangeArrowheads="1"/>
          </p:cNvPicPr>
          <p:nvPr/>
        </p:nvPicPr>
        <p:blipFill>
          <a:blip r:embed="rId2" cstate="print"/>
          <a:srcRect/>
          <a:stretch>
            <a:fillRect/>
          </a:stretch>
        </p:blipFill>
        <p:spPr bwMode="auto">
          <a:xfrm>
            <a:off x="5724128" y="2708920"/>
            <a:ext cx="3168352" cy="3240360"/>
          </a:xfrm>
          <a:prstGeom prst="rect">
            <a:avLst/>
          </a:prstGeom>
          <a:noFill/>
        </p:spPr>
      </p:pic>
      <p:sp>
        <p:nvSpPr>
          <p:cNvPr id="3" name="Rettangolo 2"/>
          <p:cNvSpPr/>
          <p:nvPr/>
        </p:nvSpPr>
        <p:spPr>
          <a:xfrm>
            <a:off x="395536" y="2132856"/>
            <a:ext cx="4680520" cy="18722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dirty="0" smtClean="0"/>
          </a:p>
          <a:p>
            <a:r>
              <a:rPr lang="it-IT" sz="2400" dirty="0" smtClean="0"/>
              <a:t>                          GEG</a:t>
            </a:r>
          </a:p>
          <a:p>
            <a:r>
              <a:rPr lang="it-IT" sz="2400" b="1" dirty="0" smtClean="0"/>
              <a:t>Global Education Guidelines </a:t>
            </a:r>
            <a:endParaRPr lang="it-IT" sz="2400" b="1" dirty="0"/>
          </a:p>
        </p:txBody>
      </p:sp>
      <p:sp>
        <p:nvSpPr>
          <p:cNvPr id="4" name="Rettangolo 3"/>
          <p:cNvSpPr/>
          <p:nvPr/>
        </p:nvSpPr>
        <p:spPr>
          <a:xfrm>
            <a:off x="611560" y="4293096"/>
            <a:ext cx="4752528" cy="1107996"/>
          </a:xfrm>
          <a:prstGeom prst="rect">
            <a:avLst/>
          </a:prstGeom>
        </p:spPr>
        <p:txBody>
          <a:bodyPr wrap="square">
            <a:spAutoFit/>
          </a:bodyPr>
          <a:lstStyle/>
          <a:p>
            <a:endParaRPr lang="it-IT" dirty="0" smtClean="0"/>
          </a:p>
          <a:p>
            <a:r>
              <a:rPr lang="it-IT" sz="1600" b="1" dirty="0" smtClean="0"/>
              <a:t>Pubblicata dal Centro Nord-Sud del Consiglio d’Europa - Lisbona, 2008. </a:t>
            </a:r>
          </a:p>
          <a:p>
            <a:r>
              <a:rPr lang="it-IT" sz="1600" b="1" dirty="0" smtClean="0"/>
              <a:t>Prima Edizione 2008 – Aggiornamento 2012 </a:t>
            </a:r>
            <a:endParaRPr lang="it-IT" sz="1600" b="1" dirty="0"/>
          </a:p>
        </p:txBody>
      </p:sp>
      <p:sp>
        <p:nvSpPr>
          <p:cNvPr id="5" name="Rettangolo 4"/>
          <p:cNvSpPr/>
          <p:nvPr/>
        </p:nvSpPr>
        <p:spPr>
          <a:xfrm>
            <a:off x="1979712" y="332656"/>
            <a:ext cx="6192688" cy="1656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DIDATTICHE INNOVATIVE</a:t>
            </a:r>
            <a:endParaRPr lang="it-IT"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Segnaposto piè di pagina 5"/>
          <p:cNvSpPr>
            <a:spLocks noGrp="1"/>
          </p:cNvSpPr>
          <p:nvPr>
            <p:ph type="ftr" sz="quarter" idx="11"/>
          </p:nvPr>
        </p:nvSpPr>
        <p:spPr/>
        <p:txBody>
          <a:bodyPr/>
          <a:lstStyle/>
          <a:p>
            <a:r>
              <a:rPr lang="it-IT" smtClean="0"/>
              <a:t>A.BALDI - G. CIPOLLARI</a:t>
            </a:r>
            <a:endParaRPr lang="it-IT"/>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922114"/>
          </a:xfrm>
        </p:spPr>
        <p:txBody>
          <a:bodyPr>
            <a:normAutofit/>
          </a:bodyPr>
          <a:lstStyle/>
          <a:p>
            <a:r>
              <a:rPr lang="it-IT" sz="20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La </a:t>
            </a:r>
            <a:r>
              <a:rPr lang="it-IT" sz="2000"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metacognizione</a:t>
            </a:r>
            <a:r>
              <a:rPr lang="it-IT" sz="20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in classe </a:t>
            </a:r>
            <a:endParaRPr lang="it-IT" sz="2000"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4" name="Tabella 3"/>
          <p:cNvGraphicFramePr>
            <a:graphicFrameLocks noGrp="1"/>
          </p:cNvGraphicFramePr>
          <p:nvPr/>
        </p:nvGraphicFramePr>
        <p:xfrm>
          <a:off x="1115616" y="1628800"/>
          <a:ext cx="6768752" cy="4206240"/>
        </p:xfrm>
        <a:graphic>
          <a:graphicData uri="http://schemas.openxmlformats.org/drawingml/2006/table">
            <a:tbl>
              <a:tblPr/>
              <a:tblGrid>
                <a:gridCol w="3384376"/>
                <a:gridCol w="3384376"/>
              </a:tblGrid>
              <a:tr h="138154">
                <a:tc>
                  <a:txBody>
                    <a:bodyPr/>
                    <a:lstStyle/>
                    <a:p>
                      <a:pPr algn="ctr">
                        <a:lnSpc>
                          <a:spcPct val="115000"/>
                        </a:lnSpc>
                        <a:spcAft>
                          <a:spcPts val="0"/>
                        </a:spcAft>
                      </a:pPr>
                      <a:r>
                        <a:rPr lang="it-IT" sz="1000" b="1" dirty="0">
                          <a:latin typeface="Verdana"/>
                          <a:ea typeface="Times New Roman"/>
                        </a:rPr>
                        <a:t>Cosa fa l’insegnante</a:t>
                      </a:r>
                      <a:endParaRPr lang="it-IT" sz="1000" dirty="0">
                        <a:latin typeface="Times New Roman"/>
                        <a:ea typeface="MS Mincho"/>
                      </a:endParaRPr>
                    </a:p>
                  </a:txBody>
                  <a:tcPr marL="48190" marR="48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t-IT" sz="1000" b="1" dirty="0">
                          <a:latin typeface="Verdana"/>
                          <a:ea typeface="Times New Roman"/>
                        </a:rPr>
                        <a:t>Cosa fa l’alunno</a:t>
                      </a:r>
                      <a:endParaRPr lang="it-IT" sz="1000" dirty="0">
                        <a:latin typeface="Times New Roman"/>
                        <a:ea typeface="MS Mincho"/>
                      </a:endParaRPr>
                    </a:p>
                  </a:txBody>
                  <a:tcPr marL="48190" marR="48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0238">
                <a:tc>
                  <a:txBody>
                    <a:bodyPr/>
                    <a:lstStyle/>
                    <a:p>
                      <a:pPr>
                        <a:lnSpc>
                          <a:spcPct val="115000"/>
                        </a:lnSpc>
                        <a:spcAft>
                          <a:spcPts val="0"/>
                        </a:spcAft>
                      </a:pPr>
                      <a:r>
                        <a:rPr lang="it-IT" sz="1000" dirty="0">
                          <a:latin typeface="Verdana"/>
                          <a:ea typeface="Times New Roman"/>
                        </a:rPr>
                        <a:t>Invita a ripercorrere l’iter didattico e a prendere consapevolezza del senso di alcune </a:t>
                      </a:r>
                      <a:r>
                        <a:rPr lang="it-IT" sz="1000" dirty="0" smtClean="0">
                          <a:latin typeface="Verdana"/>
                          <a:ea typeface="Times New Roman"/>
                        </a:rPr>
                        <a:t>tappe. </a:t>
                      </a:r>
                      <a:r>
                        <a:rPr lang="it-IT" sz="1000" dirty="0">
                          <a:latin typeface="Verdana"/>
                          <a:ea typeface="Times New Roman"/>
                        </a:rPr>
                        <a:t>segnate da </a:t>
                      </a:r>
                      <a:r>
                        <a:rPr lang="it-IT" sz="1000" baseline="0" dirty="0" smtClean="0">
                          <a:latin typeface="Verdana"/>
                          <a:ea typeface="Times New Roman"/>
                        </a:rPr>
                        <a:t> emozioni, saperi particolarmente significativi</a:t>
                      </a:r>
                      <a:endParaRPr lang="it-IT" sz="1000" dirty="0" smtClean="0">
                        <a:latin typeface="Verdana"/>
                        <a:ea typeface="Times New Roman"/>
                      </a:endParaRPr>
                    </a:p>
                    <a:p>
                      <a:pPr>
                        <a:lnSpc>
                          <a:spcPct val="115000"/>
                        </a:lnSpc>
                        <a:spcAft>
                          <a:spcPts val="0"/>
                        </a:spcAft>
                      </a:pPr>
                      <a:endParaRPr lang="it-IT" sz="1000" dirty="0" smtClean="0">
                        <a:latin typeface="Verdana"/>
                        <a:ea typeface="MS Mincho"/>
                      </a:endParaRPr>
                    </a:p>
                    <a:p>
                      <a:pPr>
                        <a:lnSpc>
                          <a:spcPct val="115000"/>
                        </a:lnSpc>
                        <a:spcAft>
                          <a:spcPts val="0"/>
                        </a:spcAft>
                      </a:pPr>
                      <a:endParaRPr lang="it-IT" sz="1000" dirty="0">
                        <a:latin typeface="Times New Roman"/>
                        <a:ea typeface="MS Mincho"/>
                      </a:endParaRPr>
                    </a:p>
                    <a:p>
                      <a:pPr>
                        <a:lnSpc>
                          <a:spcPct val="115000"/>
                        </a:lnSpc>
                        <a:spcAft>
                          <a:spcPts val="0"/>
                        </a:spcAft>
                      </a:pPr>
                      <a:r>
                        <a:rPr lang="it-IT" sz="1000" dirty="0" smtClean="0">
                          <a:latin typeface="Verdana"/>
                          <a:ea typeface="Times New Roman"/>
                        </a:rPr>
                        <a:t>Invita ad auto valutare il grado di conoscenza raggiunto, esponendo il processo di incremento cognitivo in un breve testo stimolato da alcune domande del tipo:</a:t>
                      </a:r>
                      <a:endParaRPr lang="it-IT" sz="1000" dirty="0" smtClean="0">
                        <a:latin typeface="Times New Roman"/>
                        <a:ea typeface="MS Mincho"/>
                      </a:endParaRPr>
                    </a:p>
                    <a:p>
                      <a:pPr marL="342900" lvl="0" indent="-342900">
                        <a:lnSpc>
                          <a:spcPct val="115000"/>
                        </a:lnSpc>
                        <a:spcAft>
                          <a:spcPts val="0"/>
                        </a:spcAft>
                        <a:buFont typeface="Symbol"/>
                        <a:buChar char=""/>
                        <a:tabLst>
                          <a:tab pos="457200" algn="l"/>
                        </a:tabLst>
                      </a:pPr>
                      <a:r>
                        <a:rPr lang="it-IT" sz="1000" dirty="0" smtClean="0">
                          <a:latin typeface="Verdana"/>
                          <a:ea typeface="Times New Roman"/>
                        </a:rPr>
                        <a:t>Il </a:t>
                      </a:r>
                      <a:r>
                        <a:rPr lang="it-IT" sz="1000" dirty="0">
                          <a:latin typeface="Verdana"/>
                          <a:ea typeface="Times New Roman"/>
                        </a:rPr>
                        <a:t>lavoro ti è sembrato interessante? Perché si / perché no</a:t>
                      </a:r>
                      <a:endParaRPr lang="it-IT" sz="1000" dirty="0">
                        <a:latin typeface="Times New Roman"/>
                        <a:ea typeface="MS Mincho"/>
                      </a:endParaRPr>
                    </a:p>
                    <a:p>
                      <a:pPr marL="342900" lvl="0" indent="-342900">
                        <a:lnSpc>
                          <a:spcPct val="115000"/>
                        </a:lnSpc>
                        <a:spcAft>
                          <a:spcPts val="0"/>
                        </a:spcAft>
                        <a:buFont typeface="Symbol"/>
                        <a:buChar char=""/>
                        <a:tabLst>
                          <a:tab pos="457200" algn="l"/>
                        </a:tabLst>
                      </a:pPr>
                      <a:r>
                        <a:rPr lang="it-IT" sz="1000" dirty="0">
                          <a:latin typeface="Verdana"/>
                          <a:ea typeface="Times New Roman"/>
                        </a:rPr>
                        <a:t>Quale fase ti è sembrata più interessante  o meno interessante e  perché?</a:t>
                      </a:r>
                      <a:endParaRPr lang="it-IT" sz="1000" dirty="0">
                        <a:latin typeface="Times New Roman"/>
                        <a:ea typeface="MS Mincho"/>
                      </a:endParaRPr>
                    </a:p>
                    <a:p>
                      <a:pPr marL="342900" lvl="0" indent="-342900">
                        <a:lnSpc>
                          <a:spcPct val="115000"/>
                        </a:lnSpc>
                        <a:spcAft>
                          <a:spcPts val="0"/>
                        </a:spcAft>
                        <a:buFont typeface="Symbol"/>
                        <a:buChar char=""/>
                        <a:tabLst>
                          <a:tab pos="457200" algn="l"/>
                        </a:tabLst>
                      </a:pPr>
                      <a:r>
                        <a:rPr lang="it-IT" sz="1000" dirty="0">
                          <a:latin typeface="Verdana"/>
                          <a:ea typeface="Times New Roman"/>
                        </a:rPr>
                        <a:t>Che cosa avresti voluto fare di diverso rispetto alla proposta scolastica?</a:t>
                      </a:r>
                      <a:endParaRPr lang="it-IT" sz="1000" dirty="0">
                        <a:latin typeface="Times New Roman"/>
                        <a:ea typeface="MS Mincho"/>
                      </a:endParaRPr>
                    </a:p>
                    <a:p>
                      <a:pPr marL="342900" lvl="0" indent="-342900">
                        <a:lnSpc>
                          <a:spcPct val="115000"/>
                        </a:lnSpc>
                        <a:spcAft>
                          <a:spcPts val="0"/>
                        </a:spcAft>
                        <a:buFont typeface="Symbol"/>
                        <a:buChar char=""/>
                        <a:tabLst>
                          <a:tab pos="457200" algn="l"/>
                        </a:tabLst>
                      </a:pPr>
                      <a:r>
                        <a:rPr lang="it-IT" sz="1000" dirty="0">
                          <a:latin typeface="Verdana"/>
                          <a:ea typeface="Times New Roman"/>
                        </a:rPr>
                        <a:t>Quale messaggio hai trattenuto?</a:t>
                      </a:r>
                      <a:endParaRPr lang="it-IT" sz="1000" dirty="0">
                        <a:latin typeface="Times New Roman"/>
                        <a:ea typeface="MS Mincho"/>
                      </a:endParaRPr>
                    </a:p>
                    <a:p>
                      <a:pPr marL="342900" lvl="0" indent="-342900">
                        <a:lnSpc>
                          <a:spcPct val="115000"/>
                        </a:lnSpc>
                        <a:spcAft>
                          <a:spcPts val="0"/>
                        </a:spcAft>
                        <a:buFont typeface="Symbol"/>
                        <a:buChar char=""/>
                        <a:tabLst>
                          <a:tab pos="457200" algn="l"/>
                        </a:tabLst>
                      </a:pPr>
                      <a:r>
                        <a:rPr lang="it-IT" sz="1000" dirty="0">
                          <a:latin typeface="Verdana"/>
                          <a:ea typeface="Times New Roman"/>
                        </a:rPr>
                        <a:t>Pensi che possa incidere sulla tua vita</a:t>
                      </a:r>
                      <a:r>
                        <a:rPr lang="it-IT" sz="1000" dirty="0" smtClean="0">
                          <a:latin typeface="Verdana"/>
                          <a:ea typeface="Times New Roman"/>
                        </a:rPr>
                        <a:t>?</a:t>
                      </a:r>
                    </a:p>
                    <a:p>
                      <a:pPr marL="342900" lvl="0" indent="-342900">
                        <a:lnSpc>
                          <a:spcPct val="115000"/>
                        </a:lnSpc>
                        <a:spcAft>
                          <a:spcPts val="0"/>
                        </a:spcAft>
                        <a:buFont typeface="Symbol"/>
                        <a:buChar char=""/>
                        <a:tabLst>
                          <a:tab pos="457200" algn="l"/>
                        </a:tabLst>
                      </a:pPr>
                      <a:r>
                        <a:rPr lang="it-IT" sz="1000" dirty="0" smtClean="0">
                          <a:latin typeface="Verdana"/>
                          <a:ea typeface="MS Mincho"/>
                        </a:rPr>
                        <a:t>In che modo?</a:t>
                      </a:r>
                      <a:endParaRPr lang="it-IT" sz="1000" dirty="0">
                        <a:latin typeface="Times New Roman"/>
                        <a:ea typeface="MS Mincho"/>
                      </a:endParaRPr>
                    </a:p>
                    <a:p>
                      <a:pPr>
                        <a:lnSpc>
                          <a:spcPct val="115000"/>
                        </a:lnSpc>
                        <a:spcAft>
                          <a:spcPts val="0"/>
                        </a:spcAft>
                      </a:pPr>
                      <a:r>
                        <a:rPr lang="it-IT" sz="1000" dirty="0" err="1" smtClean="0">
                          <a:latin typeface="Verdana"/>
                          <a:ea typeface="Times New Roman"/>
                        </a:rPr>
                        <a:t>……………………………………………………………</a:t>
                      </a:r>
                      <a:endParaRPr lang="it-IT" sz="1000" dirty="0" smtClean="0">
                        <a:latin typeface="Verdana"/>
                        <a:ea typeface="Times New Roman"/>
                      </a:endParaRPr>
                    </a:p>
                    <a:p>
                      <a:pPr>
                        <a:lnSpc>
                          <a:spcPct val="115000"/>
                        </a:lnSpc>
                        <a:spcAft>
                          <a:spcPts val="0"/>
                        </a:spcAft>
                      </a:pPr>
                      <a:endParaRPr lang="it-IT" sz="1000" dirty="0" smtClean="0">
                        <a:latin typeface="Verdana"/>
                        <a:ea typeface="MS Mincho"/>
                      </a:endParaRPr>
                    </a:p>
                    <a:p>
                      <a:pPr>
                        <a:lnSpc>
                          <a:spcPct val="115000"/>
                        </a:lnSpc>
                        <a:spcAft>
                          <a:spcPts val="0"/>
                        </a:spcAft>
                      </a:pPr>
                      <a:endParaRPr lang="it-IT" sz="1000" dirty="0" smtClean="0">
                        <a:latin typeface="Verdana"/>
                        <a:ea typeface="MS Mincho"/>
                      </a:endParaRPr>
                    </a:p>
                    <a:p>
                      <a:pPr>
                        <a:lnSpc>
                          <a:spcPct val="115000"/>
                        </a:lnSpc>
                        <a:spcAft>
                          <a:spcPts val="0"/>
                        </a:spcAft>
                      </a:pPr>
                      <a:r>
                        <a:rPr lang="it-IT" sz="1000" dirty="0" smtClean="0">
                          <a:latin typeface="Verdana"/>
                          <a:ea typeface="MS Mincho"/>
                        </a:rPr>
                        <a:t>Invita a compilare la </a:t>
                      </a:r>
                      <a:r>
                        <a:rPr lang="it-IT" sz="1000" dirty="0" err="1" smtClean="0">
                          <a:latin typeface="Verdana"/>
                          <a:ea typeface="MS Mincho"/>
                        </a:rPr>
                        <a:t>rubric</a:t>
                      </a:r>
                      <a:endParaRPr lang="it-IT" sz="1000" dirty="0">
                        <a:latin typeface="Times New Roman"/>
                        <a:ea typeface="MS Mincho"/>
                      </a:endParaRPr>
                    </a:p>
                  </a:txBody>
                  <a:tcPr marL="48190" marR="48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it-IT" sz="1000" dirty="0">
                          <a:latin typeface="Verdana"/>
                          <a:ea typeface="Times New Roman"/>
                        </a:rPr>
                        <a:t>Ripercorre l’itinerario didattico e prende consapevolezza dei punti indicati dall’insegnante</a:t>
                      </a:r>
                      <a:r>
                        <a:rPr lang="it-IT" sz="1000" dirty="0" smtClean="0">
                          <a:latin typeface="Verdana"/>
                          <a:ea typeface="Times New Roman"/>
                        </a:rPr>
                        <a:t>.</a:t>
                      </a:r>
                    </a:p>
                    <a:p>
                      <a:pPr>
                        <a:lnSpc>
                          <a:spcPct val="115000"/>
                        </a:lnSpc>
                        <a:spcAft>
                          <a:spcPts val="0"/>
                        </a:spcAft>
                      </a:pPr>
                      <a:endParaRPr lang="it-IT" sz="1000" dirty="0" smtClean="0">
                        <a:latin typeface="Verdana"/>
                        <a:ea typeface="MS Mincho"/>
                      </a:endParaRPr>
                    </a:p>
                    <a:p>
                      <a:pPr>
                        <a:lnSpc>
                          <a:spcPct val="115000"/>
                        </a:lnSpc>
                        <a:spcAft>
                          <a:spcPts val="0"/>
                        </a:spcAft>
                      </a:pPr>
                      <a:endParaRPr lang="it-IT" sz="1000" dirty="0" smtClean="0">
                        <a:latin typeface="Verdana"/>
                        <a:ea typeface="MS Mincho"/>
                      </a:endParaRPr>
                    </a:p>
                    <a:p>
                      <a:pPr>
                        <a:lnSpc>
                          <a:spcPct val="115000"/>
                        </a:lnSpc>
                        <a:spcAft>
                          <a:spcPts val="0"/>
                        </a:spcAft>
                      </a:pPr>
                      <a:endParaRPr lang="it-IT" sz="1000" dirty="0">
                        <a:latin typeface="Times New Roman"/>
                        <a:ea typeface="MS Mincho"/>
                      </a:endParaRPr>
                    </a:p>
                    <a:p>
                      <a:pPr>
                        <a:lnSpc>
                          <a:spcPct val="115000"/>
                        </a:lnSpc>
                        <a:spcAft>
                          <a:spcPts val="0"/>
                        </a:spcAft>
                      </a:pPr>
                      <a:r>
                        <a:rPr lang="it-IT" sz="1000" dirty="0">
                          <a:latin typeface="Verdana"/>
                          <a:ea typeface="Times New Roman"/>
                        </a:rPr>
                        <a:t>Prende coscienza del proprio percorso cognitivo e trascrive le sue impressioni personali  seguendo la traccia dell’insegnante</a:t>
                      </a:r>
                      <a:r>
                        <a:rPr lang="it-IT" sz="1000" dirty="0" smtClean="0">
                          <a:latin typeface="Verdana"/>
                          <a:ea typeface="Times New Roman"/>
                        </a:rPr>
                        <a:t>.</a:t>
                      </a:r>
                    </a:p>
                    <a:p>
                      <a:pPr>
                        <a:lnSpc>
                          <a:spcPct val="115000"/>
                        </a:lnSpc>
                        <a:spcAft>
                          <a:spcPts val="0"/>
                        </a:spcAft>
                      </a:pPr>
                      <a:endParaRPr lang="it-IT" sz="1000" dirty="0" smtClean="0">
                        <a:latin typeface="Verdana"/>
                        <a:ea typeface="MS Mincho"/>
                      </a:endParaRPr>
                    </a:p>
                    <a:p>
                      <a:pPr>
                        <a:lnSpc>
                          <a:spcPct val="115000"/>
                        </a:lnSpc>
                        <a:spcAft>
                          <a:spcPts val="0"/>
                        </a:spcAft>
                      </a:pPr>
                      <a:endParaRPr lang="it-IT" sz="1000" dirty="0" smtClean="0">
                        <a:latin typeface="Verdana"/>
                        <a:ea typeface="MS Mincho"/>
                      </a:endParaRPr>
                    </a:p>
                    <a:p>
                      <a:pPr>
                        <a:lnSpc>
                          <a:spcPct val="115000"/>
                        </a:lnSpc>
                        <a:spcAft>
                          <a:spcPts val="0"/>
                        </a:spcAft>
                      </a:pPr>
                      <a:endParaRPr lang="it-IT" sz="1000" dirty="0" smtClean="0">
                        <a:latin typeface="Verdana"/>
                        <a:ea typeface="MS Mincho"/>
                      </a:endParaRPr>
                    </a:p>
                    <a:p>
                      <a:pPr>
                        <a:lnSpc>
                          <a:spcPct val="115000"/>
                        </a:lnSpc>
                        <a:spcAft>
                          <a:spcPts val="0"/>
                        </a:spcAft>
                      </a:pPr>
                      <a:endParaRPr lang="it-IT" sz="1000" dirty="0" smtClean="0">
                        <a:latin typeface="Verdana"/>
                        <a:ea typeface="MS Mincho"/>
                      </a:endParaRPr>
                    </a:p>
                    <a:p>
                      <a:pPr>
                        <a:lnSpc>
                          <a:spcPct val="115000"/>
                        </a:lnSpc>
                        <a:spcAft>
                          <a:spcPts val="0"/>
                        </a:spcAft>
                      </a:pPr>
                      <a:endParaRPr lang="it-IT" sz="1000" dirty="0" smtClean="0">
                        <a:latin typeface="Verdana"/>
                        <a:ea typeface="MS Mincho"/>
                      </a:endParaRPr>
                    </a:p>
                    <a:p>
                      <a:pPr>
                        <a:lnSpc>
                          <a:spcPct val="115000"/>
                        </a:lnSpc>
                        <a:spcAft>
                          <a:spcPts val="0"/>
                        </a:spcAft>
                      </a:pPr>
                      <a:endParaRPr lang="it-IT" sz="1000" dirty="0" smtClean="0">
                        <a:latin typeface="Verdana"/>
                        <a:ea typeface="MS Mincho"/>
                      </a:endParaRPr>
                    </a:p>
                    <a:p>
                      <a:pPr>
                        <a:lnSpc>
                          <a:spcPct val="115000"/>
                        </a:lnSpc>
                        <a:spcAft>
                          <a:spcPts val="0"/>
                        </a:spcAft>
                      </a:pPr>
                      <a:endParaRPr lang="it-IT" sz="1000" dirty="0" smtClean="0">
                        <a:latin typeface="Verdana"/>
                        <a:ea typeface="MS Mincho"/>
                      </a:endParaRPr>
                    </a:p>
                    <a:p>
                      <a:pPr>
                        <a:lnSpc>
                          <a:spcPct val="115000"/>
                        </a:lnSpc>
                        <a:spcAft>
                          <a:spcPts val="0"/>
                        </a:spcAft>
                      </a:pPr>
                      <a:endParaRPr lang="it-IT" sz="1000" dirty="0" smtClean="0">
                        <a:latin typeface="Verdana"/>
                        <a:ea typeface="MS Mincho"/>
                      </a:endParaRPr>
                    </a:p>
                    <a:p>
                      <a:pPr>
                        <a:lnSpc>
                          <a:spcPct val="115000"/>
                        </a:lnSpc>
                        <a:spcAft>
                          <a:spcPts val="0"/>
                        </a:spcAft>
                      </a:pPr>
                      <a:endParaRPr lang="it-IT" sz="1000" dirty="0" smtClean="0">
                        <a:latin typeface="Verdana"/>
                        <a:ea typeface="MS Mincho"/>
                      </a:endParaRPr>
                    </a:p>
                    <a:p>
                      <a:pPr>
                        <a:lnSpc>
                          <a:spcPct val="115000"/>
                        </a:lnSpc>
                        <a:spcAft>
                          <a:spcPts val="0"/>
                        </a:spcAft>
                      </a:pPr>
                      <a:endParaRPr lang="it-IT" sz="1000" dirty="0" smtClean="0">
                        <a:latin typeface="Verdana"/>
                        <a:ea typeface="MS Mincho"/>
                      </a:endParaRPr>
                    </a:p>
                    <a:p>
                      <a:pPr>
                        <a:lnSpc>
                          <a:spcPct val="115000"/>
                        </a:lnSpc>
                        <a:spcAft>
                          <a:spcPts val="0"/>
                        </a:spcAft>
                      </a:pPr>
                      <a:endParaRPr lang="it-IT" sz="1000" dirty="0" smtClean="0">
                        <a:latin typeface="Verdana"/>
                        <a:ea typeface="MS Mincho"/>
                      </a:endParaRPr>
                    </a:p>
                    <a:p>
                      <a:pPr>
                        <a:lnSpc>
                          <a:spcPct val="115000"/>
                        </a:lnSpc>
                        <a:spcAft>
                          <a:spcPts val="0"/>
                        </a:spcAft>
                      </a:pPr>
                      <a:endParaRPr lang="it-IT" sz="1000" dirty="0" smtClean="0">
                        <a:latin typeface="Verdana"/>
                        <a:ea typeface="MS Mincho"/>
                      </a:endParaRPr>
                    </a:p>
                    <a:p>
                      <a:pPr>
                        <a:lnSpc>
                          <a:spcPct val="115000"/>
                        </a:lnSpc>
                        <a:spcAft>
                          <a:spcPts val="0"/>
                        </a:spcAft>
                      </a:pPr>
                      <a:endParaRPr lang="it-IT" sz="1000" dirty="0" smtClean="0">
                        <a:latin typeface="Verdana"/>
                        <a:ea typeface="MS Mincho"/>
                      </a:endParaRPr>
                    </a:p>
                    <a:p>
                      <a:pPr>
                        <a:lnSpc>
                          <a:spcPct val="115000"/>
                        </a:lnSpc>
                        <a:spcAft>
                          <a:spcPts val="0"/>
                        </a:spcAft>
                      </a:pPr>
                      <a:r>
                        <a:rPr lang="it-IT" sz="1000" dirty="0" smtClean="0">
                          <a:latin typeface="Verdana"/>
                          <a:ea typeface="MS Mincho"/>
                        </a:rPr>
                        <a:t>Compila la </a:t>
                      </a:r>
                      <a:r>
                        <a:rPr lang="it-IT" sz="1000" dirty="0" err="1" smtClean="0">
                          <a:latin typeface="Verdana"/>
                          <a:ea typeface="MS Mincho"/>
                        </a:rPr>
                        <a:t>rubric</a:t>
                      </a:r>
                      <a:endParaRPr lang="it-IT" sz="1000" dirty="0">
                        <a:latin typeface="Times New Roman"/>
                        <a:ea typeface="MS Mincho"/>
                      </a:endParaRPr>
                    </a:p>
                    <a:p>
                      <a:pPr>
                        <a:lnSpc>
                          <a:spcPct val="115000"/>
                        </a:lnSpc>
                        <a:spcAft>
                          <a:spcPts val="0"/>
                        </a:spcAft>
                      </a:pPr>
                      <a:endParaRPr lang="it-IT" sz="1000" dirty="0">
                        <a:latin typeface="Verdana"/>
                        <a:ea typeface="Times New Roman"/>
                      </a:endParaRPr>
                    </a:p>
                  </a:txBody>
                  <a:tcPr marL="48190" marR="481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6625" name="Rectangle 1"/>
          <p:cNvSpPr>
            <a:spLocks noChangeArrowheads="1"/>
          </p:cNvSpPr>
          <p:nvPr/>
        </p:nvSpPr>
        <p:spPr bwMode="auto">
          <a:xfrm>
            <a:off x="1259632" y="1268760"/>
            <a:ext cx="3768980"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ja-JP" sz="1000" b="1" i="0" u="none" strike="noStrike" cap="none" normalizeH="0" baseline="0" dirty="0" smtClean="0">
                <a:ln>
                  <a:noFill/>
                </a:ln>
                <a:solidFill>
                  <a:schemeClr val="tx1"/>
                </a:solidFill>
                <a:effectLst/>
                <a:latin typeface="Verdana" pitchFamily="34" charset="0"/>
                <a:ea typeface="MS Mincho" pitchFamily="49" charset="-128"/>
                <a:cs typeface="Times New Roman" pitchFamily="18" charset="0"/>
              </a:rPr>
              <a:t>Fase n  Obiettivo : riflettere sul percorso didattico</a:t>
            </a:r>
            <a:endParaRPr kumimoji="0" lang="it-IT" altLang="ja-JP"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6627" name="Picture 3" descr="http://www.stateofmind.it/wp-content/uploads/2012/12/La-Funzione-Riflessiva-nel-Paziente-e-nel-Terapeuta-QUADRATO300.jpg"/>
          <p:cNvPicPr>
            <a:picLocks noChangeAspect="1" noChangeArrowheads="1"/>
          </p:cNvPicPr>
          <p:nvPr/>
        </p:nvPicPr>
        <p:blipFill>
          <a:blip r:embed="rId2" cstate="print"/>
          <a:srcRect/>
          <a:stretch>
            <a:fillRect/>
          </a:stretch>
        </p:blipFill>
        <p:spPr bwMode="auto">
          <a:xfrm>
            <a:off x="6286500" y="3429000"/>
            <a:ext cx="2857500" cy="2857500"/>
          </a:xfrm>
          <a:prstGeom prst="rect">
            <a:avLst/>
          </a:prstGeom>
          <a:noFill/>
        </p:spPr>
      </p:pic>
      <p:sp>
        <p:nvSpPr>
          <p:cNvPr id="6" name="Segnaposto piè di pagina 5"/>
          <p:cNvSpPr>
            <a:spLocks noGrp="1"/>
          </p:cNvSpPr>
          <p:nvPr>
            <p:ph type="ftr" sz="quarter" idx="16"/>
          </p:nvPr>
        </p:nvSpPr>
        <p:spPr/>
        <p:txBody>
          <a:bodyPr/>
          <a:lstStyle/>
          <a:p>
            <a:r>
              <a:rPr lang="it-IT" smtClean="0"/>
              <a:t>A.BALDI - G. CIPOLLARI</a:t>
            </a:r>
            <a:endParaRPr lang="it-IT"/>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nvGraphicFramePr>
        <p:xfrm>
          <a:off x="611560" y="188641"/>
          <a:ext cx="8136904" cy="4435779"/>
        </p:xfrm>
        <a:graphic>
          <a:graphicData uri="http://schemas.openxmlformats.org/drawingml/2006/table">
            <a:tbl>
              <a:tblPr/>
              <a:tblGrid>
                <a:gridCol w="7019193"/>
                <a:gridCol w="1117711"/>
              </a:tblGrid>
              <a:tr h="218634">
                <a:tc gridSpan="2">
                  <a:txBody>
                    <a:bodyPr/>
                    <a:lstStyle/>
                    <a:p>
                      <a:pPr algn="just">
                        <a:spcAft>
                          <a:spcPts val="0"/>
                        </a:spcAft>
                      </a:pPr>
                      <a:r>
                        <a:rPr lang="it-IT" sz="1000" b="1" cap="small" dirty="0">
                          <a:solidFill>
                            <a:schemeClr val="bg1"/>
                          </a:solidFill>
                          <a:latin typeface="Verdana"/>
                          <a:ea typeface="Times New Roman"/>
                        </a:rPr>
                        <a:t>Transcalarità</a:t>
                      </a:r>
                      <a:endParaRPr lang="it-IT" sz="1000" dirty="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endParaRPr lang="it-IT"/>
                    </a:p>
                  </a:txBody>
                  <a:tcPr/>
                </a:tc>
              </a:tr>
              <a:tr h="437270">
                <a:tc>
                  <a:txBody>
                    <a:bodyPr/>
                    <a:lstStyle/>
                    <a:p>
                      <a:pPr>
                        <a:spcAft>
                          <a:spcPts val="0"/>
                        </a:spcAft>
                      </a:pPr>
                      <a:r>
                        <a:rPr lang="it-IT" sz="1000" dirty="0">
                          <a:solidFill>
                            <a:schemeClr val="bg1"/>
                          </a:solidFill>
                          <a:latin typeface="Verdana"/>
                          <a:ea typeface="Times New Roman"/>
                        </a:rPr>
                        <a:t>Studio dei fenomeni, attraverso analisi che procedono dal locale al globale e viceversa</a:t>
                      </a:r>
                      <a:endParaRPr lang="it-IT" sz="1000" dirty="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spcAft>
                          <a:spcPts val="0"/>
                        </a:spcAft>
                      </a:pPr>
                      <a:r>
                        <a:rPr lang="it-IT" sz="1000" b="1">
                          <a:solidFill>
                            <a:schemeClr val="bg1"/>
                          </a:solidFill>
                          <a:latin typeface="Verdana"/>
                          <a:ea typeface="Times New Roman"/>
                        </a:rPr>
                        <a:t>n. </a:t>
                      </a:r>
                      <a:endParaRPr lang="it-IT" sz="100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218634">
                <a:tc gridSpan="2">
                  <a:txBody>
                    <a:bodyPr/>
                    <a:lstStyle/>
                    <a:p>
                      <a:pPr>
                        <a:spcAft>
                          <a:spcPts val="0"/>
                        </a:spcAft>
                      </a:pPr>
                      <a:r>
                        <a:rPr lang="it-IT" sz="1000" b="1" kern="1200" cap="small" dirty="0" smtClean="0">
                          <a:solidFill>
                            <a:schemeClr val="bg1"/>
                          </a:solidFill>
                          <a:latin typeface="Verdana"/>
                          <a:ea typeface="Times New Roman"/>
                          <a:cs typeface="+mn-cs"/>
                        </a:rPr>
                        <a:t>PROCESSUALITÀ/ TRASFORMAZIONE </a:t>
                      </a:r>
                      <a:endParaRPr lang="it-IT" sz="1000" b="1" kern="1200" cap="small" dirty="0">
                        <a:solidFill>
                          <a:schemeClr val="bg1"/>
                        </a:solidFill>
                        <a:latin typeface="Verdana"/>
                        <a:ea typeface="Times New Roman"/>
                        <a:cs typeface="+mn-cs"/>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endParaRPr lang="it-IT"/>
                    </a:p>
                  </a:txBody>
                  <a:tcPr/>
                </a:tc>
              </a:tr>
              <a:tr h="437270">
                <a:tc>
                  <a:txBody>
                    <a:bodyPr/>
                    <a:lstStyle/>
                    <a:p>
                      <a:pPr>
                        <a:spcAft>
                          <a:spcPts val="0"/>
                        </a:spcAft>
                      </a:pPr>
                      <a:r>
                        <a:rPr lang="it-IT" sz="1000" dirty="0">
                          <a:solidFill>
                            <a:schemeClr val="bg1"/>
                          </a:solidFill>
                          <a:latin typeface="Verdana"/>
                          <a:ea typeface="Times New Roman"/>
                        </a:rPr>
                        <a:t>Il cambiamento come chiave di lettura  dell’esistente attesta l’originalità di ogni processo</a:t>
                      </a:r>
                      <a:endParaRPr lang="it-IT" sz="1000" dirty="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spcAft>
                          <a:spcPts val="0"/>
                        </a:spcAft>
                      </a:pPr>
                      <a:r>
                        <a:rPr lang="it-IT" sz="1000" b="1">
                          <a:solidFill>
                            <a:schemeClr val="bg1"/>
                          </a:solidFill>
                          <a:latin typeface="Verdana"/>
                          <a:ea typeface="Times New Roman"/>
                        </a:rPr>
                        <a:t>n.</a:t>
                      </a:r>
                      <a:endParaRPr lang="it-IT" sz="100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218634">
                <a:tc gridSpan="2">
                  <a:txBody>
                    <a:bodyPr/>
                    <a:lstStyle/>
                    <a:p>
                      <a:pPr algn="just">
                        <a:spcAft>
                          <a:spcPts val="0"/>
                        </a:spcAft>
                      </a:pPr>
                      <a:r>
                        <a:rPr lang="it-IT" sz="1000" b="1" cap="small" dirty="0" smtClean="0">
                          <a:solidFill>
                            <a:schemeClr val="bg1"/>
                          </a:solidFill>
                          <a:latin typeface="Verdana"/>
                          <a:ea typeface="Times New Roman"/>
                        </a:rPr>
                        <a:t>TRANSCALARITÀ </a:t>
                      </a:r>
                      <a:endParaRPr lang="it-IT" sz="1000" dirty="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endParaRPr lang="it-IT"/>
                    </a:p>
                  </a:txBody>
                  <a:tcPr/>
                </a:tc>
              </a:tr>
              <a:tr h="485781">
                <a:tc>
                  <a:txBody>
                    <a:bodyPr/>
                    <a:lstStyle/>
                    <a:p>
                      <a:pPr>
                        <a:spcAft>
                          <a:spcPts val="0"/>
                        </a:spcAft>
                      </a:pPr>
                      <a:r>
                        <a:rPr lang="it-IT" sz="1000" dirty="0">
                          <a:solidFill>
                            <a:schemeClr val="bg1"/>
                          </a:solidFill>
                          <a:latin typeface="Verdana"/>
                          <a:ea typeface="Times New Roman"/>
                        </a:rPr>
                        <a:t>Presa in considerazione di fenomeni e processi in </a:t>
                      </a:r>
                      <a:r>
                        <a:rPr lang="it-IT" sz="1000" dirty="0" smtClean="0">
                          <a:solidFill>
                            <a:schemeClr val="bg1"/>
                          </a:solidFill>
                          <a:latin typeface="Verdana"/>
                          <a:ea typeface="Times New Roman"/>
                        </a:rPr>
                        <a:t>prospettiva </a:t>
                      </a:r>
                      <a:r>
                        <a:rPr lang="it-IT" sz="1000" dirty="0" err="1" smtClean="0">
                          <a:solidFill>
                            <a:schemeClr val="bg1"/>
                          </a:solidFill>
                          <a:latin typeface="Verdana"/>
                          <a:ea typeface="Times New Roman"/>
                        </a:rPr>
                        <a:t>glocale</a:t>
                      </a:r>
                      <a:endParaRPr lang="it-IT" sz="1000" dirty="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spcAft>
                          <a:spcPts val="0"/>
                        </a:spcAft>
                      </a:pPr>
                      <a:r>
                        <a:rPr lang="it-IT" sz="1000" b="1">
                          <a:solidFill>
                            <a:schemeClr val="bg1"/>
                          </a:solidFill>
                          <a:latin typeface="Verdana"/>
                          <a:ea typeface="Times New Roman"/>
                        </a:rPr>
                        <a:t>n.</a:t>
                      </a:r>
                      <a:endParaRPr lang="it-IT" sz="100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218634">
                <a:tc gridSpan="2">
                  <a:txBody>
                    <a:bodyPr/>
                    <a:lstStyle/>
                    <a:p>
                      <a:pPr>
                        <a:spcAft>
                          <a:spcPts val="0"/>
                        </a:spcAft>
                      </a:pPr>
                      <a:r>
                        <a:rPr lang="it-IT" sz="1000" b="1" cap="small" dirty="0">
                          <a:solidFill>
                            <a:schemeClr val="bg1"/>
                          </a:solidFill>
                          <a:latin typeface="Verdana"/>
                          <a:ea typeface="Times New Roman"/>
                        </a:rPr>
                        <a:t>Discontinuità </a:t>
                      </a:r>
                      <a:endParaRPr lang="it-IT" sz="1000" dirty="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endParaRPr lang="it-IT"/>
                    </a:p>
                  </a:txBody>
                  <a:tcPr/>
                </a:tc>
              </a:tr>
              <a:tr h="437270">
                <a:tc>
                  <a:txBody>
                    <a:bodyPr/>
                    <a:lstStyle/>
                    <a:p>
                      <a:pPr>
                        <a:spcAft>
                          <a:spcPts val="0"/>
                        </a:spcAft>
                      </a:pPr>
                      <a:r>
                        <a:rPr lang="it-IT" sz="1000" dirty="0">
                          <a:solidFill>
                            <a:schemeClr val="bg1"/>
                          </a:solidFill>
                          <a:latin typeface="Verdana"/>
                          <a:ea typeface="Times New Roman"/>
                        </a:rPr>
                        <a:t>Presa di coscienza della non linearità necessariamente migliorativa dei processi evolutivi</a:t>
                      </a:r>
                      <a:endParaRPr lang="it-IT" sz="1000" dirty="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spcAft>
                          <a:spcPts val="0"/>
                        </a:spcAft>
                      </a:pPr>
                      <a:r>
                        <a:rPr lang="it-IT" sz="1000" b="1">
                          <a:solidFill>
                            <a:schemeClr val="bg1"/>
                          </a:solidFill>
                          <a:latin typeface="Verdana"/>
                          <a:ea typeface="Times New Roman"/>
                        </a:rPr>
                        <a:t>n.</a:t>
                      </a:r>
                      <a:endParaRPr lang="it-IT" sz="100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218634">
                <a:tc gridSpan="2">
                  <a:txBody>
                    <a:bodyPr/>
                    <a:lstStyle/>
                    <a:p>
                      <a:pPr algn="just">
                        <a:spcAft>
                          <a:spcPts val="0"/>
                        </a:spcAft>
                      </a:pPr>
                      <a:r>
                        <a:rPr lang="it-IT" sz="1000" b="1" cap="small" dirty="0">
                          <a:solidFill>
                            <a:schemeClr val="bg1"/>
                          </a:solidFill>
                          <a:latin typeface="Verdana"/>
                          <a:ea typeface="Times New Roman"/>
                        </a:rPr>
                        <a:t>pluralismo di punti di vista</a:t>
                      </a:r>
                      <a:endParaRPr lang="it-IT" sz="1000" dirty="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endParaRPr lang="it-IT"/>
                    </a:p>
                  </a:txBody>
                  <a:tcPr/>
                </a:tc>
              </a:tr>
              <a:tr h="437270">
                <a:tc>
                  <a:txBody>
                    <a:bodyPr/>
                    <a:lstStyle/>
                    <a:p>
                      <a:pPr>
                        <a:spcAft>
                          <a:spcPts val="0"/>
                        </a:spcAft>
                      </a:pPr>
                      <a:r>
                        <a:rPr lang="it-IT" sz="1000" dirty="0">
                          <a:solidFill>
                            <a:schemeClr val="bg1"/>
                          </a:solidFill>
                          <a:latin typeface="Verdana"/>
                          <a:ea typeface="Times New Roman"/>
                        </a:rPr>
                        <a:t>Decentramento, assunzione di prospettive differenti dalla propria, messa in discussione del personale punto di vista</a:t>
                      </a:r>
                      <a:endParaRPr lang="it-IT" sz="1000" dirty="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spcAft>
                          <a:spcPts val="0"/>
                        </a:spcAft>
                      </a:pPr>
                      <a:r>
                        <a:rPr lang="it-IT" sz="1000" b="1">
                          <a:solidFill>
                            <a:schemeClr val="bg1"/>
                          </a:solidFill>
                          <a:latin typeface="Verdana"/>
                          <a:ea typeface="Times New Roman"/>
                        </a:rPr>
                        <a:t>n.</a:t>
                      </a:r>
                      <a:endParaRPr lang="it-IT" sz="100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218634">
                <a:tc gridSpan="2">
                  <a:txBody>
                    <a:bodyPr/>
                    <a:lstStyle/>
                    <a:p>
                      <a:pPr algn="just">
                        <a:spcAft>
                          <a:spcPts val="0"/>
                        </a:spcAft>
                      </a:pPr>
                      <a:r>
                        <a:rPr lang="it-IT" sz="1000" b="1" cap="small" dirty="0">
                          <a:solidFill>
                            <a:schemeClr val="bg1"/>
                          </a:solidFill>
                          <a:latin typeface="Verdana"/>
                          <a:ea typeface="Times New Roman"/>
                        </a:rPr>
                        <a:t>Sistema, relazioni, interdipendenze</a:t>
                      </a:r>
                      <a:endParaRPr lang="it-IT" sz="1000" dirty="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endParaRPr lang="it-IT"/>
                    </a:p>
                  </a:txBody>
                  <a:tcPr/>
                </a:tc>
              </a:tr>
              <a:tr h="218634">
                <a:tc>
                  <a:txBody>
                    <a:bodyPr/>
                    <a:lstStyle/>
                    <a:p>
                      <a:pPr>
                        <a:spcAft>
                          <a:spcPts val="0"/>
                        </a:spcAft>
                      </a:pPr>
                      <a:r>
                        <a:rPr lang="it-IT" sz="1000" dirty="0">
                          <a:solidFill>
                            <a:schemeClr val="bg1"/>
                          </a:solidFill>
                          <a:latin typeface="Verdana"/>
                          <a:ea typeface="Times New Roman"/>
                        </a:rPr>
                        <a:t>Consapevolezza di essere parte attiva di un sistema</a:t>
                      </a:r>
                      <a:endParaRPr lang="it-IT" sz="1000" dirty="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spcAft>
                          <a:spcPts val="0"/>
                        </a:spcAft>
                      </a:pPr>
                      <a:r>
                        <a:rPr lang="it-IT" sz="1000" b="1">
                          <a:solidFill>
                            <a:schemeClr val="bg1"/>
                          </a:solidFill>
                          <a:latin typeface="Verdana"/>
                          <a:ea typeface="Times New Roman"/>
                        </a:rPr>
                        <a:t>n.</a:t>
                      </a:r>
                      <a:endParaRPr lang="it-IT" sz="100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218634">
                <a:tc gridSpan="2">
                  <a:txBody>
                    <a:bodyPr/>
                    <a:lstStyle/>
                    <a:p>
                      <a:pPr algn="just">
                        <a:spcAft>
                          <a:spcPts val="0"/>
                        </a:spcAft>
                      </a:pPr>
                      <a:r>
                        <a:rPr lang="it-IT" sz="1000" b="1" cap="small" dirty="0">
                          <a:solidFill>
                            <a:schemeClr val="bg1"/>
                          </a:solidFill>
                          <a:latin typeface="Verdana"/>
                          <a:ea typeface="Times New Roman"/>
                        </a:rPr>
                        <a:t>attivismo Responsabile - ruolo del </a:t>
                      </a:r>
                      <a:r>
                        <a:rPr lang="it-IT" sz="1000" b="1" cap="small" dirty="0" smtClean="0">
                          <a:solidFill>
                            <a:schemeClr val="bg1"/>
                          </a:solidFill>
                          <a:latin typeface="Verdana"/>
                          <a:ea typeface="Times New Roman"/>
                        </a:rPr>
                        <a:t>soggetto (</a:t>
                      </a:r>
                      <a:r>
                        <a:rPr lang="it-IT" sz="1000" b="1" cap="small" dirty="0" err="1" smtClean="0">
                          <a:solidFill>
                            <a:schemeClr val="bg1"/>
                          </a:solidFill>
                          <a:latin typeface="Verdana"/>
                          <a:ea typeface="Times New Roman"/>
                        </a:rPr>
                        <a:t>Problem</a:t>
                      </a:r>
                      <a:r>
                        <a:rPr lang="it-IT" sz="1000" b="1" cap="small" dirty="0" smtClean="0">
                          <a:solidFill>
                            <a:schemeClr val="bg1"/>
                          </a:solidFill>
                          <a:latin typeface="Verdana"/>
                          <a:ea typeface="Times New Roman"/>
                        </a:rPr>
                        <a:t> </a:t>
                      </a:r>
                      <a:r>
                        <a:rPr lang="it-IT" sz="1000" b="1" cap="small" dirty="0" err="1" smtClean="0">
                          <a:solidFill>
                            <a:schemeClr val="bg1"/>
                          </a:solidFill>
                          <a:latin typeface="Verdana"/>
                          <a:ea typeface="Times New Roman"/>
                        </a:rPr>
                        <a:t>solving</a:t>
                      </a:r>
                      <a:r>
                        <a:rPr lang="it-IT" sz="1000" b="1" cap="small" dirty="0" smtClean="0">
                          <a:solidFill>
                            <a:schemeClr val="bg1"/>
                          </a:solidFill>
                          <a:latin typeface="Verdana"/>
                          <a:ea typeface="Times New Roman"/>
                        </a:rPr>
                        <a:t>/ </a:t>
                      </a:r>
                      <a:r>
                        <a:rPr lang="it-IT" sz="1000" b="1" cap="small" dirty="0" err="1" smtClean="0">
                          <a:solidFill>
                            <a:schemeClr val="bg1"/>
                          </a:solidFill>
                          <a:latin typeface="Verdana"/>
                          <a:ea typeface="Times New Roman"/>
                        </a:rPr>
                        <a:t>mens</a:t>
                      </a:r>
                      <a:r>
                        <a:rPr lang="it-IT" sz="1000" b="1" cap="small" dirty="0" smtClean="0">
                          <a:solidFill>
                            <a:schemeClr val="bg1"/>
                          </a:solidFill>
                          <a:latin typeface="Verdana"/>
                          <a:ea typeface="Times New Roman"/>
                        </a:rPr>
                        <a:t> critica/creativa)</a:t>
                      </a:r>
                      <a:endParaRPr lang="it-IT" sz="1000" dirty="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hMerge="1">
                  <a:txBody>
                    <a:bodyPr/>
                    <a:lstStyle/>
                    <a:p>
                      <a:endParaRPr lang="it-IT"/>
                    </a:p>
                  </a:txBody>
                  <a:tcPr/>
                </a:tc>
              </a:tr>
              <a:tr h="451846">
                <a:tc>
                  <a:txBody>
                    <a:bodyPr/>
                    <a:lstStyle/>
                    <a:p>
                      <a:pPr>
                        <a:spcAft>
                          <a:spcPts val="0"/>
                        </a:spcAft>
                      </a:pPr>
                      <a:r>
                        <a:rPr lang="it-IT" sz="1000" dirty="0">
                          <a:solidFill>
                            <a:schemeClr val="bg1"/>
                          </a:solidFill>
                          <a:latin typeface="Verdana"/>
                          <a:ea typeface="Times New Roman"/>
                        </a:rPr>
                        <a:t>Cittadinanza attiva a dimensione planetaria, cooperazione</a:t>
                      </a:r>
                      <a:endParaRPr lang="it-IT" sz="1000" dirty="0">
                        <a:solidFill>
                          <a:schemeClr val="bg1"/>
                        </a:solidFill>
                        <a:latin typeface="Times New Roman"/>
                        <a:ea typeface="Times New Roman"/>
                      </a:endParaRPr>
                    </a:p>
                    <a:p>
                      <a:pPr>
                        <a:spcAft>
                          <a:spcPts val="0"/>
                        </a:spcAft>
                      </a:pPr>
                      <a:r>
                        <a:rPr lang="it-IT" sz="1000" dirty="0">
                          <a:solidFill>
                            <a:schemeClr val="bg1"/>
                          </a:solidFill>
                          <a:latin typeface="Verdana"/>
                          <a:ea typeface="Times New Roman"/>
                        </a:rPr>
                        <a:t>Senso di responsabilità (diretta/indiretta) nello sviluppo di processi e di dinamiche</a:t>
                      </a:r>
                      <a:endParaRPr lang="it-IT" sz="1000" dirty="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spcAft>
                          <a:spcPts val="0"/>
                        </a:spcAft>
                      </a:pPr>
                      <a:r>
                        <a:rPr lang="it-IT" sz="1000" b="1" dirty="0">
                          <a:solidFill>
                            <a:schemeClr val="bg1"/>
                          </a:solidFill>
                          <a:latin typeface="Verdana"/>
                          <a:ea typeface="Times New Roman"/>
                        </a:rPr>
                        <a:t>n.</a:t>
                      </a:r>
                      <a:endParaRPr lang="it-IT" sz="1000" dirty="0">
                        <a:solidFill>
                          <a:schemeClr val="bg1"/>
                        </a:solidFill>
                        <a:latin typeface="Times New Roman"/>
                        <a:ea typeface="Times New Roman"/>
                      </a:endParaRPr>
                    </a:p>
                  </a:txBody>
                  <a:tcPr marL="63795" marR="637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graphicFrame>
        <p:nvGraphicFramePr>
          <p:cNvPr id="5" name="Tabella 4"/>
          <p:cNvGraphicFramePr>
            <a:graphicFrameLocks noGrp="1"/>
          </p:cNvGraphicFramePr>
          <p:nvPr/>
        </p:nvGraphicFramePr>
        <p:xfrm>
          <a:off x="251520" y="4869160"/>
          <a:ext cx="8533457" cy="1737360"/>
        </p:xfrm>
        <a:graphic>
          <a:graphicData uri="http://schemas.openxmlformats.org/drawingml/2006/table">
            <a:tbl>
              <a:tblPr firstRow="1" bandRow="1">
                <a:tableStyleId>{5C22544A-7EE6-4342-B048-85BDC9FD1C3A}</a:tableStyleId>
              </a:tblPr>
              <a:tblGrid>
                <a:gridCol w="4126836"/>
                <a:gridCol w="3035173"/>
                <a:gridCol w="1371448"/>
              </a:tblGrid>
              <a:tr h="457200">
                <a:tc>
                  <a:txBody>
                    <a:bodyPr/>
                    <a:lstStyle/>
                    <a:p>
                      <a:r>
                        <a:rPr lang="it-IT" sz="1200" b="1" kern="1200" dirty="0" smtClean="0">
                          <a:solidFill>
                            <a:schemeClr val="lt1"/>
                          </a:solidFill>
                          <a:latin typeface="+mn-lt"/>
                          <a:ea typeface="+mn-ea"/>
                          <a:cs typeface="+mn-cs"/>
                        </a:rPr>
                        <a:t>I.  disciplinari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b="1" kern="1200" dirty="0" smtClean="0">
                          <a:solidFill>
                            <a:schemeClr val="lt1"/>
                          </a:solidFill>
                          <a:latin typeface="+mn-lt"/>
                          <a:ea typeface="+mn-ea"/>
                          <a:cs typeface="+mn-cs"/>
                        </a:rPr>
                        <a:t>Livelli : </a:t>
                      </a:r>
                      <a:r>
                        <a:rPr lang="it-IT" sz="1200" b="1" kern="1200" dirty="0" smtClean="0">
                          <a:solidFill>
                            <a:schemeClr val="bg1"/>
                          </a:solidFill>
                          <a:latin typeface="+mn-lt"/>
                          <a:ea typeface="+mn-ea"/>
                          <a:cs typeface="+mn-cs"/>
                        </a:rPr>
                        <a:t>Avanzato/ Interm</a:t>
                      </a:r>
                      <a:r>
                        <a:rPr lang="it-IT" sz="1200" b="1" kern="1200" baseline="0" dirty="0" smtClean="0">
                          <a:solidFill>
                            <a:schemeClr val="bg1"/>
                          </a:solidFill>
                          <a:latin typeface="+mn-lt"/>
                          <a:ea typeface="+mn-ea"/>
                          <a:cs typeface="+mn-cs"/>
                        </a:rPr>
                        <a:t>edio </a:t>
                      </a:r>
                      <a:r>
                        <a:rPr lang="it-IT" sz="1200" b="1" kern="1200" dirty="0" smtClean="0">
                          <a:solidFill>
                            <a:schemeClr val="bg1"/>
                          </a:solidFill>
                          <a:latin typeface="+mn-lt"/>
                          <a:ea typeface="+mn-ea"/>
                          <a:cs typeface="+mn-cs"/>
                        </a:rPr>
                        <a:t>/Base /</a:t>
                      </a:r>
                      <a:r>
                        <a:rPr lang="it-IT" sz="1200" b="1" kern="1200" baseline="0" dirty="0" smtClean="0">
                          <a:solidFill>
                            <a:schemeClr val="bg1"/>
                          </a:solidFill>
                          <a:latin typeface="+mn-lt"/>
                          <a:ea typeface="+mn-ea"/>
                          <a:cs typeface="+mn-cs"/>
                        </a:rPr>
                        <a:t> Iniziale</a:t>
                      </a:r>
                      <a:endParaRPr lang="it-IT" sz="1200" b="1" kern="1200" dirty="0" smtClean="0">
                        <a:solidFill>
                          <a:schemeClr val="bg1"/>
                        </a:solidFill>
                        <a:latin typeface="+mn-lt"/>
                        <a:ea typeface="+mn-ea"/>
                        <a:cs typeface="+mn-cs"/>
                      </a:endParaRPr>
                    </a:p>
                  </a:txBody>
                  <a:tcPr/>
                </a:tc>
                <a:tc>
                  <a:txBody>
                    <a:bodyPr/>
                    <a:lstStyle/>
                    <a:p>
                      <a:r>
                        <a:rPr lang="it-IT" sz="1200" b="1" kern="1200" dirty="0" smtClean="0">
                          <a:solidFill>
                            <a:schemeClr val="lt1"/>
                          </a:solidFill>
                          <a:latin typeface="+mn-lt"/>
                          <a:ea typeface="+mn-ea"/>
                          <a:cs typeface="+mn-cs"/>
                        </a:rPr>
                        <a:t>F</a:t>
                      </a:r>
                    </a:p>
                  </a:txBody>
                  <a:tcPr/>
                </a:tc>
              </a:tr>
              <a:tr h="26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b="1" kern="1200" dirty="0" smtClean="0">
                          <a:solidFill>
                            <a:schemeClr val="bg1"/>
                          </a:solidFill>
                          <a:latin typeface="+mn-lt"/>
                          <a:ea typeface="+mn-ea"/>
                          <a:cs typeface="+mn-cs"/>
                        </a:rPr>
                        <a:t>Sa comunicare nella madrelingua </a:t>
                      </a:r>
                    </a:p>
                  </a:txBody>
                  <a:tcPr/>
                </a:tc>
                <a:tc>
                  <a:txBody>
                    <a:bodyPr/>
                    <a:lstStyle/>
                    <a:p>
                      <a:endParaRPr lang="it-IT" sz="1200" b="1" kern="1200" dirty="0" smtClean="0">
                        <a:solidFill>
                          <a:schemeClr val="tx1"/>
                        </a:solidFill>
                        <a:latin typeface="+mn-lt"/>
                        <a:ea typeface="+mn-ea"/>
                        <a:cs typeface="+mn-cs"/>
                      </a:endParaRPr>
                    </a:p>
                  </a:txBody>
                  <a:tcPr/>
                </a:tc>
                <a:tc>
                  <a:txBody>
                    <a:bodyPr/>
                    <a:lstStyle/>
                    <a:p>
                      <a:r>
                        <a:rPr lang="it-IT" sz="1200" b="1" kern="1200" dirty="0" smtClean="0">
                          <a:solidFill>
                            <a:schemeClr val="tx1"/>
                          </a:solidFill>
                          <a:latin typeface="+mn-lt"/>
                          <a:ea typeface="+mn-ea"/>
                          <a:cs typeface="+mn-cs"/>
                        </a:rPr>
                        <a:t>n.</a:t>
                      </a:r>
                    </a:p>
                  </a:txBody>
                  <a:tcPr/>
                </a:tc>
              </a:tr>
              <a:tr h="552061">
                <a:tc>
                  <a:txBody>
                    <a:bodyPr/>
                    <a:lstStyle/>
                    <a:p>
                      <a:r>
                        <a:rPr lang="it-IT" sz="1200" b="1" kern="1200" dirty="0" smtClean="0">
                          <a:solidFill>
                            <a:schemeClr val="bg1"/>
                          </a:solidFill>
                          <a:latin typeface="+mn-lt"/>
                          <a:ea typeface="+mn-ea"/>
                          <a:cs typeface="+mn-cs"/>
                        </a:rPr>
                        <a:t>Utilizza le sue conoscenze matematiche e scientifico-tecnologiche per trovare e giustificare soluzioni a problemi reali. </a:t>
                      </a:r>
                      <a:endParaRPr lang="it-IT" sz="1200" b="1" kern="1200" dirty="0">
                        <a:solidFill>
                          <a:schemeClr val="bg1"/>
                        </a:solidFill>
                        <a:latin typeface="+mn-lt"/>
                        <a:ea typeface="+mn-ea"/>
                        <a:cs typeface="+mn-cs"/>
                      </a:endParaRPr>
                    </a:p>
                  </a:txBody>
                  <a:tcPr/>
                </a:tc>
                <a:tc>
                  <a:txBody>
                    <a:bodyPr/>
                    <a:lstStyle/>
                    <a:p>
                      <a:endParaRPr lang="it-IT" sz="1200" b="1" kern="1200" dirty="0" smtClean="0">
                        <a:solidFill>
                          <a:schemeClr val="tx1"/>
                        </a:solidFill>
                        <a:latin typeface="+mn-lt"/>
                        <a:ea typeface="+mn-ea"/>
                        <a:cs typeface="+mn-cs"/>
                      </a:endParaRPr>
                    </a:p>
                  </a:txBody>
                  <a:tcPr/>
                </a:tc>
                <a:tc>
                  <a:txBody>
                    <a:bodyPr/>
                    <a:lstStyle/>
                    <a:p>
                      <a:r>
                        <a:rPr lang="it-IT" sz="1200" b="1" kern="1200" dirty="0" smtClean="0">
                          <a:solidFill>
                            <a:schemeClr val="tx1"/>
                          </a:solidFill>
                          <a:latin typeface="+mn-lt"/>
                          <a:ea typeface="+mn-ea"/>
                          <a:cs typeface="+mn-cs"/>
                        </a:rPr>
                        <a:t>n.</a:t>
                      </a:r>
                    </a:p>
                  </a:txBody>
                  <a:tcPr/>
                </a:tc>
              </a:tr>
              <a:tr h="315464">
                <a:tc>
                  <a:txBody>
                    <a:bodyPr/>
                    <a:lstStyle/>
                    <a:p>
                      <a:endParaRPr lang="it-IT" dirty="0">
                        <a:solidFill>
                          <a:schemeClr val="bg1"/>
                        </a:solidFill>
                      </a:endParaRPr>
                    </a:p>
                  </a:txBody>
                  <a:tcPr/>
                </a:tc>
                <a:tc>
                  <a:txBody>
                    <a:bodyPr/>
                    <a:lstStyle/>
                    <a:p>
                      <a:endParaRPr lang="it-IT" dirty="0"/>
                    </a:p>
                  </a:txBody>
                  <a:tcPr/>
                </a:tc>
                <a:tc>
                  <a:txBody>
                    <a:bodyPr/>
                    <a:lstStyle/>
                    <a:p>
                      <a:pPr marL="0" algn="l" defTabSz="914400" rtl="0" eaLnBrk="1" latinLnBrk="0" hangingPunct="1"/>
                      <a:r>
                        <a:rPr lang="it-IT" sz="1200" b="1" kern="1200" dirty="0" smtClean="0">
                          <a:solidFill>
                            <a:schemeClr val="tx1"/>
                          </a:solidFill>
                          <a:latin typeface="+mn-lt"/>
                          <a:ea typeface="+mn-ea"/>
                          <a:cs typeface="+mn-cs"/>
                        </a:rPr>
                        <a:t>n.</a:t>
                      </a:r>
                      <a:endParaRPr lang="it-IT" sz="1200" b="1" kern="1200" dirty="0">
                        <a:solidFill>
                          <a:schemeClr val="tx1"/>
                        </a:solidFill>
                        <a:latin typeface="+mn-lt"/>
                        <a:ea typeface="+mn-ea"/>
                        <a:cs typeface="+mn-cs"/>
                      </a:endParaRPr>
                    </a:p>
                  </a:txBody>
                  <a:tcPr/>
                </a:tc>
              </a:tr>
            </a:tbl>
          </a:graphicData>
        </a:graphic>
      </p:graphicFrame>
      <p:sp>
        <p:nvSpPr>
          <p:cNvPr id="4" name="Segnaposto piè di pagina 3"/>
          <p:cNvSpPr>
            <a:spLocks noGrp="1"/>
          </p:cNvSpPr>
          <p:nvPr>
            <p:ph type="ftr" sz="quarter" idx="11"/>
          </p:nvPr>
        </p:nvSpPr>
        <p:spPr>
          <a:xfrm>
            <a:off x="2771800" y="6473952"/>
            <a:ext cx="3581400" cy="384048"/>
          </a:xfrm>
        </p:spPr>
        <p:txBody>
          <a:bodyPr/>
          <a:lstStyle/>
          <a:p>
            <a:r>
              <a:rPr lang="it-IT" dirty="0" err="1" smtClean="0"/>
              <a:t>A.BALDI</a:t>
            </a:r>
            <a:r>
              <a:rPr lang="it-IT" dirty="0" smtClean="0"/>
              <a:t> - G. CIPOLLARI</a:t>
            </a:r>
            <a:endParaRPr lang="it-IT"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ottotitolo 3"/>
          <p:cNvSpPr>
            <a:spLocks noGrp="1"/>
          </p:cNvSpPr>
          <p:nvPr>
            <p:ph idx="1"/>
          </p:nvPr>
        </p:nvSpPr>
        <p:spPr/>
        <p:txBody>
          <a:bodyPr/>
          <a:lstStyle/>
          <a:p>
            <a:r>
              <a:rPr lang="it-IT" dirty="0" smtClean="0"/>
              <a:t>Non si valuta con algoritmi né con la logica del </a:t>
            </a:r>
            <a:r>
              <a:rPr lang="it-IT" dirty="0" err="1" smtClean="0"/>
              <a:t>pagellino</a:t>
            </a:r>
            <a:r>
              <a:rPr lang="it-IT" dirty="0" smtClean="0"/>
              <a:t>, in modo asettico.</a:t>
            </a:r>
          </a:p>
          <a:p>
            <a:r>
              <a:rPr lang="it-IT" dirty="0" smtClean="0"/>
              <a:t>Per valutare la competenze occorre avere un problema inedito da risolvere.</a:t>
            </a:r>
          </a:p>
          <a:p>
            <a:r>
              <a:rPr lang="it-IT" smtClean="0"/>
              <a:t> Un’altra via  </a:t>
            </a:r>
            <a:r>
              <a:rPr lang="it-IT" dirty="0" smtClean="0"/>
              <a:t>è quella del </a:t>
            </a:r>
            <a:r>
              <a:rPr lang="it-IT" i="1" dirty="0" smtClean="0"/>
              <a:t>modello della perizia, ovvero osservazioni sistematiche per raccogliere segni seguendo non un paradigma docimologico ma indiziario (la logica del detective che non sa, ma svolge indagini e raccoglie segni, reperti oggettivi sui quali formula un giudizio articolato e ponderato)</a:t>
            </a:r>
          </a:p>
          <a:p>
            <a:endParaRPr lang="it-IT" dirty="0"/>
          </a:p>
        </p:txBody>
      </p:sp>
      <p:sp>
        <p:nvSpPr>
          <p:cNvPr id="2" name="Segnaposto piè di pagina 1"/>
          <p:cNvSpPr>
            <a:spLocks noGrp="1"/>
          </p:cNvSpPr>
          <p:nvPr>
            <p:ph type="ftr" sz="quarter" idx="16"/>
          </p:nvPr>
        </p:nvSpPr>
        <p:spPr/>
        <p:txBody>
          <a:bodyPr/>
          <a:lstStyle/>
          <a:p>
            <a:r>
              <a:rPr lang="it-IT" smtClean="0"/>
              <a:t>A.BALDI - G. CIPOLLARI</a:t>
            </a:r>
            <a:endParaRPr lang="it-IT"/>
          </a:p>
        </p:txBody>
      </p:sp>
      <p:sp>
        <p:nvSpPr>
          <p:cNvPr id="5" name="Titolo 4"/>
          <p:cNvSpPr>
            <a:spLocks noGrp="1"/>
          </p:cNvSpPr>
          <p:nvPr>
            <p:ph type="title"/>
          </p:nvPr>
        </p:nvSpPr>
        <p:spPr/>
        <p:txBody>
          <a:bodyPr/>
          <a:lstStyle/>
          <a:p>
            <a:r>
              <a:rPr lang="it-IT" dirty="0" smtClean="0"/>
              <a:t>SUGGERIMENTI  ….</a:t>
            </a:r>
            <a:endParaRPr lang="it-IT"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418058"/>
          </a:xfrm>
        </p:spPr>
        <p:txBody>
          <a:bodyPr>
            <a:normAutofit fontScale="90000"/>
          </a:bodyPr>
          <a:lstStyle/>
          <a:p>
            <a:r>
              <a:rPr lang="it-IT"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Riferimenti culturali sul concetto di competenza </a:t>
            </a:r>
            <a:endParaRPr lang="it-IT" sz="2400"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Segnaposto contenuto 2"/>
          <p:cNvSpPr>
            <a:spLocks noGrp="1"/>
          </p:cNvSpPr>
          <p:nvPr>
            <p:ph idx="1"/>
          </p:nvPr>
        </p:nvSpPr>
        <p:spPr>
          <a:xfrm>
            <a:off x="467544" y="764704"/>
            <a:ext cx="8229600" cy="5040560"/>
          </a:xfrm>
        </p:spPr>
        <p:txBody>
          <a:bodyPr>
            <a:normAutofit fontScale="25000" lnSpcReduction="20000"/>
          </a:bodyPr>
          <a:lstStyle/>
          <a:p>
            <a:pPr>
              <a:buNone/>
            </a:pPr>
            <a:r>
              <a:rPr lang="it-IT" sz="7200" b="1" dirty="0" err="1" smtClean="0"/>
              <a:t>Perrenoud</a:t>
            </a:r>
            <a:r>
              <a:rPr lang="it-IT" sz="7200" b="1" dirty="0" smtClean="0"/>
              <a:t> (2000). “L’idea della competenza non afferma se non la  preoccupazione di fare dei saperi  scolastici strumenti per pensare e per agire, al lavoro e al di fuori di esso”</a:t>
            </a:r>
          </a:p>
          <a:p>
            <a:pPr>
              <a:buNone/>
            </a:pPr>
            <a:r>
              <a:rPr lang="it-IT" sz="7200" b="1" dirty="0" err="1" smtClean="0"/>
              <a:t>Bertagna</a:t>
            </a:r>
            <a:r>
              <a:rPr lang="it-IT" sz="7200" b="1" dirty="0" smtClean="0"/>
              <a:t> (2001): “La competenza non si può ricavare da un’analisi della natura di un problema o di un  compito e neppure dalle somme delle conoscenze e abilità possedute dal soggetto, perché è relativa  alla relazione dinamica che il soggetto intrattiene con una situazione di apprendimento”</a:t>
            </a:r>
          </a:p>
          <a:p>
            <a:pPr>
              <a:buNone/>
            </a:pPr>
            <a:r>
              <a:rPr lang="it-IT" sz="7200" b="1" dirty="0" err="1" smtClean="0"/>
              <a:t>Laeng</a:t>
            </a:r>
            <a:r>
              <a:rPr lang="it-IT" sz="7200" b="1" dirty="0" smtClean="0"/>
              <a:t> (2003): “Sicuro possesso di abilità non semplicemente ripetitive riferite ad un compito; è uno  dei requisiti del pensiero maturo e della professionalità”</a:t>
            </a:r>
          </a:p>
          <a:p>
            <a:pPr>
              <a:buNone/>
            </a:pPr>
            <a:r>
              <a:rPr lang="it-IT" sz="7200" b="1" dirty="0" smtClean="0"/>
              <a:t>Damiano (2004): “La competenza inerisce al soggetto con un’intimità che fa del «saper fare» una </a:t>
            </a:r>
          </a:p>
          <a:p>
            <a:pPr>
              <a:buNone/>
            </a:pPr>
            <a:r>
              <a:rPr lang="it-IT" sz="7200" b="1" dirty="0" smtClean="0"/>
              <a:t>espressione manifesta del «saper essere». Piuttosto che avere una competenza, </a:t>
            </a:r>
            <a:r>
              <a:rPr lang="it-IT" sz="72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competenti si è”</a:t>
            </a:r>
            <a:endParaRPr lang="it-IT" sz="7200" b="1" dirty="0" smtClean="0"/>
          </a:p>
          <a:p>
            <a:pPr>
              <a:buNone/>
            </a:pPr>
            <a:r>
              <a:rPr lang="it-IT" sz="7200" b="1" dirty="0" smtClean="0"/>
              <a:t>EQF (2008): Le competenze “indicano la comprovata capacità di usare conoscenze, abilità e capacità personali e sociali e/o metodologiche e nello   sviluppo professionale e/o personale. Nel contesto del Quadro Europeo delle  Qualifiche le competenze sono descritte in termine di responsabilità e  autonomia”</a:t>
            </a:r>
          </a:p>
          <a:p>
            <a:pPr>
              <a:buNone/>
            </a:pPr>
            <a:endParaRPr lang="it-IT" b="1" dirty="0" smtClean="0"/>
          </a:p>
          <a:p>
            <a:pPr>
              <a:buNone/>
            </a:pPr>
            <a:endParaRPr lang="it-IT" b="1" dirty="0" smtClean="0"/>
          </a:p>
          <a:p>
            <a:pPr>
              <a:buNone/>
            </a:pPr>
            <a:endParaRPr lang="it-IT" b="1" dirty="0" smtClean="0"/>
          </a:p>
          <a:p>
            <a:endParaRPr lang="it-IT" dirty="0"/>
          </a:p>
        </p:txBody>
      </p:sp>
      <p:sp>
        <p:nvSpPr>
          <p:cNvPr id="4" name="Segnaposto piè di pagina 3"/>
          <p:cNvSpPr>
            <a:spLocks noGrp="1"/>
          </p:cNvSpPr>
          <p:nvPr>
            <p:ph type="ftr" sz="quarter" idx="16"/>
          </p:nvPr>
        </p:nvSpPr>
        <p:spPr/>
        <p:txBody>
          <a:bodyPr/>
          <a:lstStyle/>
          <a:p>
            <a:r>
              <a:rPr lang="it-IT" smtClean="0"/>
              <a:t>A.BALDI - G. CIPOLLARI</a:t>
            </a:r>
            <a:endParaRPr lang="it-IT"/>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egnaposto piè di pagina 4"/>
          <p:cNvSpPr>
            <a:spLocks noGrp="1"/>
          </p:cNvSpPr>
          <p:nvPr>
            <p:ph type="ftr" sz="quarter" idx="4294967295"/>
          </p:nvPr>
        </p:nvSpPr>
        <p:spPr>
          <a:xfrm>
            <a:off x="3124200" y="6356350"/>
            <a:ext cx="4112096" cy="365125"/>
          </a:xfrm>
          <a:prstGeom prst="rect">
            <a:avLst/>
          </a:prstGeom>
          <a:noFill/>
        </p:spPr>
        <p:txBody>
          <a:bodyPr/>
          <a:lstStyle/>
          <a:p>
            <a:r>
              <a:rPr lang="it-IT" smtClean="0"/>
              <a:t>A.BALDI - G. CIPOLLARI</a:t>
            </a:r>
            <a:endParaRPr lang="it-IT" dirty="0" smtClean="0"/>
          </a:p>
        </p:txBody>
      </p:sp>
      <p:sp>
        <p:nvSpPr>
          <p:cNvPr id="4099" name="Rectangle 3"/>
          <p:cNvSpPr>
            <a:spLocks noGrp="1" noChangeArrowheads="1"/>
          </p:cNvSpPr>
          <p:nvPr>
            <p:ph type="body" idx="1"/>
          </p:nvPr>
        </p:nvSpPr>
        <p:spPr>
          <a:xfrm>
            <a:off x="468312" y="260350"/>
            <a:ext cx="8424167" cy="5865813"/>
          </a:xfrm>
        </p:spPr>
        <p:txBody>
          <a:bodyPr/>
          <a:lstStyle/>
          <a:p>
            <a:pPr algn="ctr" eaLnBrk="1" hangingPunct="1">
              <a:buFontTx/>
              <a:buNone/>
            </a:pPr>
            <a:r>
              <a:rPr lang="it-IT" dirty="0" smtClean="0"/>
              <a:t> </a:t>
            </a:r>
            <a:r>
              <a:rPr lang="it-IT" b="1" dirty="0" smtClean="0">
                <a:solidFill>
                  <a:srgbClr val="800000"/>
                </a:solidFill>
              </a:rPr>
              <a:t>Una sfida a prova di scuola oggi </a:t>
            </a:r>
          </a:p>
        </p:txBody>
      </p:sp>
      <p:sp>
        <p:nvSpPr>
          <p:cNvPr id="4100" name="desk1"/>
          <p:cNvSpPr>
            <a:spLocks noEditPoints="1" noChangeArrowheads="1"/>
          </p:cNvSpPr>
          <p:nvPr/>
        </p:nvSpPr>
        <p:spPr bwMode="auto">
          <a:xfrm>
            <a:off x="1476375" y="1557338"/>
            <a:ext cx="1809750" cy="904875"/>
          </a:xfrm>
          <a:custGeom>
            <a:avLst/>
            <a:gdLst>
              <a:gd name="T0" fmla="*/ 0 w 21600"/>
              <a:gd name="T1" fmla="*/ 0 h 21600"/>
              <a:gd name="T2" fmla="*/ 21600 w 21600"/>
              <a:gd name="T3" fmla="*/ 0 h 21600"/>
              <a:gd name="T4" fmla="*/ 21600 w 21600"/>
              <a:gd name="T5" fmla="*/ 21600 h 21600"/>
              <a:gd name="T6" fmla="*/ 0 w 21600"/>
              <a:gd name="T7" fmla="*/ 21600 h 21600"/>
              <a:gd name="T8" fmla="*/ 10800 w 21600"/>
              <a:gd name="T9" fmla="*/ 0 h 21600"/>
              <a:gd name="T10" fmla="*/ 21600 w 21600"/>
              <a:gd name="T11" fmla="*/ 10800 h 21600"/>
              <a:gd name="T12" fmla="*/ 10800 w 21600"/>
              <a:gd name="T13" fmla="*/ 21600 h 21600"/>
              <a:gd name="T14" fmla="*/ 0 w 21600"/>
              <a:gd name="T15" fmla="*/ 10800 h 21600"/>
              <a:gd name="T16" fmla="*/ 1000 w 21600"/>
              <a:gd name="T17" fmla="*/ 1000 h 21600"/>
              <a:gd name="T18" fmla="*/ 20600 w 21600"/>
              <a:gd name="T19" fmla="*/ 2060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0"/>
                </a:moveTo>
                <a:lnTo>
                  <a:pt x="21600" y="0"/>
                </a:lnTo>
                <a:lnTo>
                  <a:pt x="21600" y="21600"/>
                </a:lnTo>
                <a:lnTo>
                  <a:pt x="0" y="21600"/>
                </a:lnTo>
                <a:lnTo>
                  <a:pt x="0" y="0"/>
                </a:lnTo>
                <a:close/>
              </a:path>
            </a:pathLst>
          </a:custGeom>
          <a:solidFill>
            <a:srgbClr val="FFFF99"/>
          </a:solidFill>
          <a:ln w="9525">
            <a:solidFill>
              <a:srgbClr val="000000"/>
            </a:solidFill>
            <a:miter lim="800000"/>
            <a:headEnd/>
            <a:tailEnd/>
          </a:ln>
          <a:effectLst>
            <a:outerShdw dist="107763" dir="2700000" algn="ctr" rotWithShape="0">
              <a:srgbClr val="808080"/>
            </a:outerShdw>
          </a:effectLst>
        </p:spPr>
        <p:txBody>
          <a:bodyPr/>
          <a:lstStyle/>
          <a:p>
            <a:pPr>
              <a:defRPr/>
            </a:pPr>
            <a:r>
              <a:rPr lang="it-IT" b="1" dirty="0">
                <a:solidFill>
                  <a:srgbClr val="800000"/>
                </a:solidFill>
              </a:rPr>
              <a:t>FINALITA</a:t>
            </a:r>
            <a:r>
              <a:rPr lang="it-IT" b="1" dirty="0" smtClean="0">
                <a:solidFill>
                  <a:srgbClr val="800000"/>
                </a:solidFill>
              </a:rPr>
              <a:t>’</a:t>
            </a:r>
          </a:p>
          <a:p>
            <a:pPr>
              <a:defRPr/>
            </a:pPr>
            <a:r>
              <a:rPr lang="it-IT" b="1" dirty="0" smtClean="0">
                <a:solidFill>
                  <a:srgbClr val="800000"/>
                </a:solidFill>
              </a:rPr>
              <a:t>EDUCATIVE</a:t>
            </a:r>
            <a:endParaRPr lang="it-IT" b="1" dirty="0">
              <a:solidFill>
                <a:srgbClr val="800000"/>
              </a:solidFill>
            </a:endParaRPr>
          </a:p>
        </p:txBody>
      </p:sp>
      <p:sp>
        <p:nvSpPr>
          <p:cNvPr id="4101" name="desk1"/>
          <p:cNvSpPr>
            <a:spLocks noEditPoints="1" noChangeArrowheads="1"/>
          </p:cNvSpPr>
          <p:nvPr/>
        </p:nvSpPr>
        <p:spPr bwMode="auto">
          <a:xfrm>
            <a:off x="5795963" y="1557338"/>
            <a:ext cx="2386012" cy="904875"/>
          </a:xfrm>
          <a:custGeom>
            <a:avLst/>
            <a:gdLst>
              <a:gd name="T0" fmla="*/ 0 w 21600"/>
              <a:gd name="T1" fmla="*/ 0 h 21600"/>
              <a:gd name="T2" fmla="*/ 21600 w 21600"/>
              <a:gd name="T3" fmla="*/ 0 h 21600"/>
              <a:gd name="T4" fmla="*/ 21600 w 21600"/>
              <a:gd name="T5" fmla="*/ 21600 h 21600"/>
              <a:gd name="T6" fmla="*/ 0 w 21600"/>
              <a:gd name="T7" fmla="*/ 21600 h 21600"/>
              <a:gd name="T8" fmla="*/ 10800 w 21600"/>
              <a:gd name="T9" fmla="*/ 0 h 21600"/>
              <a:gd name="T10" fmla="*/ 21600 w 21600"/>
              <a:gd name="T11" fmla="*/ 10800 h 21600"/>
              <a:gd name="T12" fmla="*/ 10800 w 21600"/>
              <a:gd name="T13" fmla="*/ 21600 h 21600"/>
              <a:gd name="T14" fmla="*/ 0 w 21600"/>
              <a:gd name="T15" fmla="*/ 10800 h 21600"/>
              <a:gd name="T16" fmla="*/ 1000 w 21600"/>
              <a:gd name="T17" fmla="*/ 1000 h 21600"/>
              <a:gd name="T18" fmla="*/ 20600 w 21600"/>
              <a:gd name="T19" fmla="*/ 2060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0"/>
                </a:moveTo>
                <a:lnTo>
                  <a:pt x="21600" y="0"/>
                </a:lnTo>
                <a:lnTo>
                  <a:pt x="21600" y="21600"/>
                </a:lnTo>
                <a:lnTo>
                  <a:pt x="0" y="21600"/>
                </a:lnTo>
                <a:lnTo>
                  <a:pt x="0" y="0"/>
                </a:lnTo>
                <a:close/>
              </a:path>
            </a:pathLst>
          </a:custGeom>
          <a:solidFill>
            <a:srgbClr val="FFFF99"/>
          </a:solidFill>
          <a:ln w="9525">
            <a:solidFill>
              <a:srgbClr val="000000"/>
            </a:solidFill>
            <a:miter lim="800000"/>
            <a:headEnd/>
            <a:tailEnd/>
          </a:ln>
          <a:effectLst>
            <a:outerShdw dist="107763" dir="2700000" algn="ctr" rotWithShape="0">
              <a:srgbClr val="808080"/>
            </a:outerShdw>
          </a:effectLst>
        </p:spPr>
        <p:txBody>
          <a:bodyPr/>
          <a:lstStyle/>
          <a:p>
            <a:pPr>
              <a:defRPr/>
            </a:pPr>
            <a:r>
              <a:rPr lang="it-IT"/>
              <a:t>    </a:t>
            </a:r>
            <a:r>
              <a:rPr lang="it-IT" b="1">
                <a:solidFill>
                  <a:srgbClr val="800000"/>
                </a:solidFill>
              </a:rPr>
              <a:t>VALUTAZIONE</a:t>
            </a:r>
          </a:p>
        </p:txBody>
      </p:sp>
      <p:sp>
        <p:nvSpPr>
          <p:cNvPr id="4102" name="desk1"/>
          <p:cNvSpPr>
            <a:spLocks noEditPoints="1" noChangeArrowheads="1"/>
          </p:cNvSpPr>
          <p:nvPr/>
        </p:nvSpPr>
        <p:spPr bwMode="auto">
          <a:xfrm>
            <a:off x="1476375" y="4437063"/>
            <a:ext cx="2087563" cy="904875"/>
          </a:xfrm>
          <a:custGeom>
            <a:avLst/>
            <a:gdLst>
              <a:gd name="T0" fmla="*/ 0 w 21600"/>
              <a:gd name="T1" fmla="*/ 0 h 21600"/>
              <a:gd name="T2" fmla="*/ 21600 w 21600"/>
              <a:gd name="T3" fmla="*/ 0 h 21600"/>
              <a:gd name="T4" fmla="*/ 21600 w 21600"/>
              <a:gd name="T5" fmla="*/ 21600 h 21600"/>
              <a:gd name="T6" fmla="*/ 0 w 21600"/>
              <a:gd name="T7" fmla="*/ 21600 h 21600"/>
              <a:gd name="T8" fmla="*/ 10800 w 21600"/>
              <a:gd name="T9" fmla="*/ 0 h 21600"/>
              <a:gd name="T10" fmla="*/ 21600 w 21600"/>
              <a:gd name="T11" fmla="*/ 10800 h 21600"/>
              <a:gd name="T12" fmla="*/ 10800 w 21600"/>
              <a:gd name="T13" fmla="*/ 21600 h 21600"/>
              <a:gd name="T14" fmla="*/ 0 w 21600"/>
              <a:gd name="T15" fmla="*/ 10800 h 21600"/>
              <a:gd name="T16" fmla="*/ 1000 w 21600"/>
              <a:gd name="T17" fmla="*/ 1000 h 21600"/>
              <a:gd name="T18" fmla="*/ 20600 w 21600"/>
              <a:gd name="T19" fmla="*/ 2060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0"/>
                </a:moveTo>
                <a:lnTo>
                  <a:pt x="21600" y="0"/>
                </a:lnTo>
                <a:lnTo>
                  <a:pt x="21600" y="21600"/>
                </a:lnTo>
                <a:lnTo>
                  <a:pt x="0" y="21600"/>
                </a:lnTo>
                <a:lnTo>
                  <a:pt x="0" y="0"/>
                </a:lnTo>
                <a:close/>
              </a:path>
            </a:pathLst>
          </a:custGeom>
          <a:solidFill>
            <a:srgbClr val="FFFF99"/>
          </a:solidFill>
          <a:ln w="9525">
            <a:solidFill>
              <a:srgbClr val="000000"/>
            </a:solidFill>
            <a:miter lim="800000"/>
            <a:headEnd/>
            <a:tailEnd/>
          </a:ln>
          <a:effectLst>
            <a:outerShdw dist="107763" dir="2700000" algn="ctr" rotWithShape="0">
              <a:srgbClr val="808080"/>
            </a:outerShdw>
          </a:effectLst>
        </p:spPr>
        <p:txBody>
          <a:bodyPr/>
          <a:lstStyle/>
          <a:p>
            <a:pPr>
              <a:defRPr/>
            </a:pPr>
            <a:r>
              <a:rPr lang="it-IT" b="1">
                <a:solidFill>
                  <a:srgbClr val="800000"/>
                </a:solidFill>
              </a:rPr>
              <a:t>CONOSCENZE</a:t>
            </a:r>
          </a:p>
        </p:txBody>
      </p:sp>
      <p:sp>
        <p:nvSpPr>
          <p:cNvPr id="4103" name="desk1"/>
          <p:cNvSpPr>
            <a:spLocks noEditPoints="1" noChangeArrowheads="1"/>
          </p:cNvSpPr>
          <p:nvPr/>
        </p:nvSpPr>
        <p:spPr bwMode="auto">
          <a:xfrm>
            <a:off x="6156325" y="4292600"/>
            <a:ext cx="2592388" cy="1079500"/>
          </a:xfrm>
          <a:custGeom>
            <a:avLst/>
            <a:gdLst>
              <a:gd name="T0" fmla="*/ 0 w 21600"/>
              <a:gd name="T1" fmla="*/ 0 h 21600"/>
              <a:gd name="T2" fmla="*/ 21600 w 21600"/>
              <a:gd name="T3" fmla="*/ 0 h 21600"/>
              <a:gd name="T4" fmla="*/ 21600 w 21600"/>
              <a:gd name="T5" fmla="*/ 21600 h 21600"/>
              <a:gd name="T6" fmla="*/ 0 w 21600"/>
              <a:gd name="T7" fmla="*/ 21600 h 21600"/>
              <a:gd name="T8" fmla="*/ 10800 w 21600"/>
              <a:gd name="T9" fmla="*/ 0 h 21600"/>
              <a:gd name="T10" fmla="*/ 21600 w 21600"/>
              <a:gd name="T11" fmla="*/ 10800 h 21600"/>
              <a:gd name="T12" fmla="*/ 10800 w 21600"/>
              <a:gd name="T13" fmla="*/ 21600 h 21600"/>
              <a:gd name="T14" fmla="*/ 0 w 21600"/>
              <a:gd name="T15" fmla="*/ 10800 h 21600"/>
              <a:gd name="T16" fmla="*/ 1000 w 21600"/>
              <a:gd name="T17" fmla="*/ 1000 h 21600"/>
              <a:gd name="T18" fmla="*/ 20600 w 21600"/>
              <a:gd name="T19" fmla="*/ 2060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0"/>
                </a:moveTo>
                <a:lnTo>
                  <a:pt x="21600" y="0"/>
                </a:lnTo>
                <a:lnTo>
                  <a:pt x="21600" y="21600"/>
                </a:lnTo>
                <a:lnTo>
                  <a:pt x="0" y="21600"/>
                </a:lnTo>
                <a:lnTo>
                  <a:pt x="0" y="0"/>
                </a:lnTo>
                <a:close/>
              </a:path>
            </a:pathLst>
          </a:custGeom>
          <a:solidFill>
            <a:srgbClr val="FFFF99"/>
          </a:solidFill>
          <a:ln w="9525">
            <a:solidFill>
              <a:srgbClr val="000000"/>
            </a:solidFill>
            <a:miter lim="800000"/>
            <a:headEnd/>
            <a:tailEnd/>
          </a:ln>
          <a:effectLst>
            <a:outerShdw dist="107763" dir="2700000" algn="ctr" rotWithShape="0">
              <a:srgbClr val="808080"/>
            </a:outerShdw>
          </a:effectLst>
        </p:spPr>
        <p:txBody>
          <a:bodyPr/>
          <a:lstStyle/>
          <a:p>
            <a:pPr algn="l">
              <a:defRPr/>
            </a:pPr>
            <a:r>
              <a:rPr lang="it-IT" b="1">
                <a:solidFill>
                  <a:srgbClr val="800000"/>
                </a:solidFill>
              </a:rPr>
              <a:t>ORGANIZZAZIONE</a:t>
            </a:r>
            <a:r>
              <a:rPr lang="it-IT" b="1"/>
              <a:t> </a:t>
            </a:r>
          </a:p>
        </p:txBody>
      </p:sp>
      <p:sp>
        <p:nvSpPr>
          <p:cNvPr id="4104" name="Line 8"/>
          <p:cNvSpPr>
            <a:spLocks noChangeShapeType="1"/>
          </p:cNvSpPr>
          <p:nvPr/>
        </p:nvSpPr>
        <p:spPr bwMode="auto">
          <a:xfrm>
            <a:off x="3563938" y="1989138"/>
            <a:ext cx="2016125" cy="0"/>
          </a:xfrm>
          <a:prstGeom prst="line">
            <a:avLst/>
          </a:prstGeom>
          <a:noFill/>
          <a:ln w="38100">
            <a:solidFill>
              <a:schemeClr val="tx1"/>
            </a:solidFill>
            <a:round/>
            <a:headEnd type="triangle" w="med" len="med"/>
            <a:tailEnd type="triangle" w="med" len="med"/>
          </a:ln>
        </p:spPr>
        <p:txBody>
          <a:bodyPr/>
          <a:lstStyle/>
          <a:p>
            <a:endParaRPr lang="it-IT"/>
          </a:p>
        </p:txBody>
      </p:sp>
      <p:sp>
        <p:nvSpPr>
          <p:cNvPr id="4105" name="Line 9"/>
          <p:cNvSpPr>
            <a:spLocks noChangeShapeType="1"/>
          </p:cNvSpPr>
          <p:nvPr/>
        </p:nvSpPr>
        <p:spPr bwMode="auto">
          <a:xfrm>
            <a:off x="3635375" y="4797425"/>
            <a:ext cx="2449513" cy="0"/>
          </a:xfrm>
          <a:prstGeom prst="line">
            <a:avLst/>
          </a:prstGeom>
          <a:noFill/>
          <a:ln w="38100">
            <a:solidFill>
              <a:schemeClr val="tx1"/>
            </a:solidFill>
            <a:round/>
            <a:headEnd type="triangle" w="med" len="med"/>
            <a:tailEnd type="triangle" w="med" len="med"/>
          </a:ln>
        </p:spPr>
        <p:txBody>
          <a:bodyPr/>
          <a:lstStyle/>
          <a:p>
            <a:endParaRPr lang="it-IT"/>
          </a:p>
        </p:txBody>
      </p:sp>
      <p:sp>
        <p:nvSpPr>
          <p:cNvPr id="4106" name="Line 11"/>
          <p:cNvSpPr>
            <a:spLocks noChangeShapeType="1"/>
          </p:cNvSpPr>
          <p:nvPr/>
        </p:nvSpPr>
        <p:spPr bwMode="auto">
          <a:xfrm>
            <a:off x="2483768" y="3068960"/>
            <a:ext cx="670" cy="1296665"/>
          </a:xfrm>
          <a:prstGeom prst="line">
            <a:avLst/>
          </a:prstGeom>
          <a:noFill/>
          <a:ln w="38100">
            <a:solidFill>
              <a:schemeClr val="tx1"/>
            </a:solidFill>
            <a:round/>
            <a:headEnd type="triangle" w="med" len="med"/>
            <a:tailEnd type="triangle" w="med" len="med"/>
          </a:ln>
        </p:spPr>
        <p:txBody>
          <a:bodyPr/>
          <a:lstStyle/>
          <a:p>
            <a:endParaRPr lang="it-IT"/>
          </a:p>
        </p:txBody>
      </p:sp>
      <p:sp>
        <p:nvSpPr>
          <p:cNvPr id="4107" name="Line 12"/>
          <p:cNvSpPr>
            <a:spLocks noChangeShapeType="1"/>
          </p:cNvSpPr>
          <p:nvPr/>
        </p:nvSpPr>
        <p:spPr bwMode="auto">
          <a:xfrm rot="5668182" flipH="1">
            <a:off x="5711031" y="3302794"/>
            <a:ext cx="1728788" cy="107950"/>
          </a:xfrm>
          <a:prstGeom prst="line">
            <a:avLst/>
          </a:prstGeom>
          <a:noFill/>
          <a:ln w="38100">
            <a:solidFill>
              <a:schemeClr val="tx1"/>
            </a:solidFill>
            <a:round/>
            <a:headEnd type="triangle" w="med" len="med"/>
            <a:tailEnd type="triangle" w="med" len="med"/>
          </a:ln>
        </p:spPr>
        <p:txBody>
          <a:bodyPr/>
          <a:lstStyle/>
          <a:p>
            <a:endParaRPr lang="it-IT"/>
          </a:p>
        </p:txBody>
      </p:sp>
      <p:sp>
        <p:nvSpPr>
          <p:cNvPr id="4108" name="Line 13"/>
          <p:cNvSpPr>
            <a:spLocks noChangeShapeType="1"/>
          </p:cNvSpPr>
          <p:nvPr/>
        </p:nvSpPr>
        <p:spPr bwMode="auto">
          <a:xfrm>
            <a:off x="3348038" y="2565400"/>
            <a:ext cx="2447925" cy="1727200"/>
          </a:xfrm>
          <a:prstGeom prst="line">
            <a:avLst/>
          </a:prstGeom>
          <a:noFill/>
          <a:ln w="38100">
            <a:solidFill>
              <a:schemeClr val="tx1"/>
            </a:solidFill>
            <a:prstDash val="sysDot"/>
            <a:round/>
            <a:headEnd type="triangle" w="med" len="med"/>
            <a:tailEnd type="triangle" w="med" len="med"/>
          </a:ln>
        </p:spPr>
        <p:txBody>
          <a:bodyPr/>
          <a:lstStyle/>
          <a:p>
            <a:endParaRPr lang="it-IT"/>
          </a:p>
        </p:txBody>
      </p:sp>
      <p:sp>
        <p:nvSpPr>
          <p:cNvPr id="4109" name="Line 14"/>
          <p:cNvSpPr>
            <a:spLocks noChangeShapeType="1"/>
          </p:cNvSpPr>
          <p:nvPr/>
        </p:nvSpPr>
        <p:spPr bwMode="auto">
          <a:xfrm flipV="1">
            <a:off x="3492500" y="2349500"/>
            <a:ext cx="2016125" cy="2016125"/>
          </a:xfrm>
          <a:prstGeom prst="line">
            <a:avLst/>
          </a:prstGeom>
          <a:noFill/>
          <a:ln w="38100">
            <a:solidFill>
              <a:schemeClr val="tx1"/>
            </a:solidFill>
            <a:prstDash val="sysDot"/>
            <a:round/>
            <a:headEnd type="triangle" w="med" len="med"/>
            <a:tailEnd type="triangle" w="med" len="med"/>
          </a:ln>
        </p:spPr>
        <p:txBody>
          <a:bodyPr/>
          <a:lstStyle/>
          <a:p>
            <a:endParaRPr lang="it-IT"/>
          </a:p>
        </p:txBody>
      </p:sp>
      <p:sp>
        <p:nvSpPr>
          <p:cNvPr id="4110" name="Text Box 15"/>
          <p:cNvSpPr txBox="1">
            <a:spLocks noChangeArrowheads="1"/>
          </p:cNvSpPr>
          <p:nvPr/>
        </p:nvSpPr>
        <p:spPr bwMode="auto">
          <a:xfrm>
            <a:off x="3276600" y="5661025"/>
            <a:ext cx="1439863" cy="366713"/>
          </a:xfrm>
          <a:prstGeom prst="rect">
            <a:avLst/>
          </a:prstGeom>
          <a:solidFill>
            <a:srgbClr val="FFFF66"/>
          </a:solidFill>
          <a:ln w="9525">
            <a:noFill/>
            <a:miter lim="800000"/>
            <a:headEnd/>
            <a:tailEnd/>
          </a:ln>
        </p:spPr>
        <p:txBody>
          <a:bodyPr>
            <a:spAutoFit/>
          </a:bodyPr>
          <a:lstStyle/>
          <a:p>
            <a:pPr>
              <a:spcBef>
                <a:spcPct val="50000"/>
              </a:spcBef>
            </a:pPr>
            <a:r>
              <a:rPr lang="it-IT" b="1">
                <a:solidFill>
                  <a:srgbClr val="800000"/>
                </a:solidFill>
              </a:rPr>
              <a:t>SAPERI</a:t>
            </a:r>
          </a:p>
        </p:txBody>
      </p:sp>
      <p:sp>
        <p:nvSpPr>
          <p:cNvPr id="4111" name="Text Box 16"/>
          <p:cNvSpPr txBox="1">
            <a:spLocks noChangeArrowheads="1"/>
          </p:cNvSpPr>
          <p:nvPr/>
        </p:nvSpPr>
        <p:spPr bwMode="auto">
          <a:xfrm>
            <a:off x="395288" y="5661025"/>
            <a:ext cx="2232025" cy="366713"/>
          </a:xfrm>
          <a:prstGeom prst="rect">
            <a:avLst/>
          </a:prstGeom>
          <a:solidFill>
            <a:srgbClr val="FFFF66"/>
          </a:solidFill>
          <a:ln w="9525">
            <a:noFill/>
            <a:miter lim="800000"/>
            <a:headEnd/>
            <a:tailEnd/>
          </a:ln>
        </p:spPr>
        <p:txBody>
          <a:bodyPr>
            <a:spAutoFit/>
          </a:bodyPr>
          <a:lstStyle/>
          <a:p>
            <a:pPr>
              <a:spcBef>
                <a:spcPct val="50000"/>
              </a:spcBef>
            </a:pPr>
            <a:r>
              <a:rPr lang="it-IT" b="1">
                <a:solidFill>
                  <a:srgbClr val="800000"/>
                </a:solidFill>
              </a:rPr>
              <a:t>EPISTEMOLOGIA</a:t>
            </a:r>
          </a:p>
        </p:txBody>
      </p:sp>
      <p:sp>
        <p:nvSpPr>
          <p:cNvPr id="4112" name="Text Box 17"/>
          <p:cNvSpPr txBox="1">
            <a:spLocks noChangeArrowheads="1"/>
          </p:cNvSpPr>
          <p:nvPr/>
        </p:nvSpPr>
        <p:spPr bwMode="auto">
          <a:xfrm>
            <a:off x="6372225" y="5734050"/>
            <a:ext cx="1872183" cy="366713"/>
          </a:xfrm>
          <a:prstGeom prst="rect">
            <a:avLst/>
          </a:prstGeom>
          <a:solidFill>
            <a:srgbClr val="FFFF66"/>
          </a:solidFill>
          <a:ln w="9525">
            <a:noFill/>
            <a:miter lim="800000"/>
            <a:headEnd/>
            <a:tailEnd/>
          </a:ln>
        </p:spPr>
        <p:txBody>
          <a:bodyPr wrap="square">
            <a:spAutoFit/>
          </a:bodyPr>
          <a:lstStyle/>
          <a:p>
            <a:pPr>
              <a:spcBef>
                <a:spcPct val="50000"/>
              </a:spcBef>
            </a:pPr>
            <a:r>
              <a:rPr lang="it-IT" b="1">
                <a:solidFill>
                  <a:srgbClr val="800000"/>
                </a:solidFill>
              </a:rPr>
              <a:t>DIDATTICA</a:t>
            </a:r>
          </a:p>
        </p:txBody>
      </p:sp>
      <p:sp>
        <p:nvSpPr>
          <p:cNvPr id="4113" name="Text Box 18"/>
          <p:cNvSpPr txBox="1">
            <a:spLocks noChangeArrowheads="1"/>
          </p:cNvSpPr>
          <p:nvPr/>
        </p:nvSpPr>
        <p:spPr bwMode="auto">
          <a:xfrm>
            <a:off x="6300788" y="908050"/>
            <a:ext cx="1871662" cy="366713"/>
          </a:xfrm>
          <a:prstGeom prst="rect">
            <a:avLst/>
          </a:prstGeom>
          <a:solidFill>
            <a:srgbClr val="FFFF66"/>
          </a:solidFill>
          <a:ln w="9525">
            <a:noFill/>
            <a:miter lim="800000"/>
            <a:headEnd/>
            <a:tailEnd/>
          </a:ln>
        </p:spPr>
        <p:txBody>
          <a:bodyPr>
            <a:spAutoFit/>
          </a:bodyPr>
          <a:lstStyle/>
          <a:p>
            <a:pPr>
              <a:spcBef>
                <a:spcPct val="50000"/>
              </a:spcBef>
            </a:pPr>
            <a:r>
              <a:rPr lang="it-IT" b="1">
                <a:solidFill>
                  <a:srgbClr val="800000"/>
                </a:solidFill>
              </a:rPr>
              <a:t>COMPETENZE</a:t>
            </a:r>
          </a:p>
        </p:txBody>
      </p:sp>
      <p:sp>
        <p:nvSpPr>
          <p:cNvPr id="18" name="Text Box 16"/>
          <p:cNvSpPr txBox="1">
            <a:spLocks noChangeArrowheads="1"/>
          </p:cNvSpPr>
          <p:nvPr/>
        </p:nvSpPr>
        <p:spPr bwMode="auto">
          <a:xfrm>
            <a:off x="1187624" y="2636912"/>
            <a:ext cx="2232025" cy="366713"/>
          </a:xfrm>
          <a:prstGeom prst="rect">
            <a:avLst/>
          </a:prstGeom>
          <a:solidFill>
            <a:srgbClr val="FFFF66"/>
          </a:solidFill>
          <a:ln w="9525">
            <a:noFill/>
            <a:miter lim="800000"/>
            <a:headEnd/>
            <a:tailEnd/>
          </a:ln>
        </p:spPr>
        <p:txBody>
          <a:bodyPr>
            <a:spAutoFit/>
          </a:bodyPr>
          <a:lstStyle/>
          <a:p>
            <a:pPr algn="ctr">
              <a:spcBef>
                <a:spcPct val="50000"/>
              </a:spcBef>
            </a:pPr>
            <a:r>
              <a:rPr lang="it-IT" b="1" dirty="0" smtClean="0">
                <a:solidFill>
                  <a:srgbClr val="800000"/>
                </a:solidFill>
              </a:rPr>
              <a:t>VALORI </a:t>
            </a:r>
            <a:endParaRPr lang="it-IT" b="1" dirty="0">
              <a:solidFill>
                <a:srgbClr val="8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634082"/>
          </a:xfrm>
        </p:spPr>
        <p:txBody>
          <a:bodyPr>
            <a:normAutofit fontScale="90000"/>
          </a:bodyPr>
          <a:lstStyle/>
          <a:p>
            <a:r>
              <a:rPr lang="it-IT"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Obiettivi =  riforma del pensiero  </a:t>
            </a:r>
          </a:p>
        </p:txBody>
      </p:sp>
      <p:sp>
        <p:nvSpPr>
          <p:cNvPr id="4" name="Segnaposto contenuto 3"/>
          <p:cNvSpPr>
            <a:spLocks noGrp="1"/>
          </p:cNvSpPr>
          <p:nvPr>
            <p:ph sz="half" idx="2"/>
          </p:nvPr>
        </p:nvSpPr>
        <p:spPr>
          <a:xfrm>
            <a:off x="3635896" y="836712"/>
            <a:ext cx="5508104" cy="5544616"/>
          </a:xfrm>
        </p:spPr>
        <p:txBody>
          <a:bodyPr>
            <a:noAutofit/>
          </a:bodyPr>
          <a:lstStyle/>
          <a:p>
            <a:r>
              <a:rPr lang="it-IT" sz="2000" b="1" dirty="0" smtClean="0">
                <a:latin typeface="Times New Roman" pitchFamily="18" charset="0"/>
                <a:cs typeface="Times New Roman" pitchFamily="18" charset="0"/>
              </a:rPr>
              <a:t>Educare i cittadini in materia di </a:t>
            </a:r>
            <a:r>
              <a:rPr lang="it-IT" sz="2000" b="1" u="sng" dirty="0" smtClean="0">
                <a:latin typeface="Times New Roman" pitchFamily="18" charset="0"/>
                <a:cs typeface="Times New Roman" pitchFamily="18" charset="0"/>
              </a:rPr>
              <a:t>giustizia sociale e sviluppo sostenibile</a:t>
            </a:r>
          </a:p>
          <a:p>
            <a:r>
              <a:rPr lang="it-IT" sz="2000" b="1" dirty="0" smtClean="0">
                <a:latin typeface="Times New Roman" pitchFamily="18" charset="0"/>
                <a:cs typeface="Times New Roman" pitchFamily="18" charset="0"/>
              </a:rPr>
              <a:t>Aprire una </a:t>
            </a:r>
            <a:r>
              <a:rPr lang="it-IT" sz="2000" b="1" u="sng" dirty="0" smtClean="0">
                <a:latin typeface="Times New Roman" pitchFamily="18" charset="0"/>
                <a:cs typeface="Times New Roman" pitchFamily="18" charset="0"/>
              </a:rPr>
              <a:t>prospettiva olistica</a:t>
            </a:r>
          </a:p>
          <a:p>
            <a:r>
              <a:rPr lang="it-IT" sz="2000" b="1" dirty="0" smtClean="0">
                <a:latin typeface="Times New Roman" pitchFamily="18" charset="0"/>
                <a:cs typeface="Times New Roman" pitchFamily="18" charset="0"/>
              </a:rPr>
              <a:t>Comprendere </a:t>
            </a:r>
            <a:r>
              <a:rPr lang="it-IT" sz="2000" b="1" u="sng" dirty="0" smtClean="0">
                <a:latin typeface="Times New Roman" pitchFamily="18" charset="0"/>
                <a:cs typeface="Times New Roman" pitchFamily="18" charset="0"/>
              </a:rPr>
              <a:t>processi complessi</a:t>
            </a:r>
          </a:p>
          <a:p>
            <a:r>
              <a:rPr lang="it-IT" sz="2000" b="1" dirty="0" smtClean="0">
                <a:latin typeface="Times New Roman" pitchFamily="18" charset="0"/>
                <a:cs typeface="Times New Roman" pitchFamily="18" charset="0"/>
              </a:rPr>
              <a:t>Lavorare insieme </a:t>
            </a:r>
            <a:r>
              <a:rPr lang="it-IT" sz="2000" b="1" u="sng" dirty="0" smtClean="0">
                <a:latin typeface="Times New Roman" pitchFamily="18" charset="0"/>
                <a:cs typeface="Times New Roman" pitchFamily="18" charset="0"/>
              </a:rPr>
              <a:t>sui problemi globali</a:t>
            </a:r>
          </a:p>
          <a:p>
            <a:r>
              <a:rPr lang="it-IT" sz="2000" b="1" dirty="0" smtClean="0">
                <a:latin typeface="Times New Roman" pitchFamily="18" charset="0"/>
                <a:cs typeface="Times New Roman" pitchFamily="18" charset="0"/>
              </a:rPr>
              <a:t>Rivedere i curricoli scolastici</a:t>
            </a:r>
          </a:p>
          <a:p>
            <a:r>
              <a:rPr lang="it-IT" sz="2000" b="1" u="sng" dirty="0" smtClean="0">
                <a:latin typeface="Times New Roman" pitchFamily="18" charset="0"/>
                <a:cs typeface="Times New Roman" pitchFamily="18" charset="0"/>
              </a:rPr>
              <a:t>Accettare </a:t>
            </a:r>
            <a:r>
              <a:rPr lang="it-IT" sz="2000" b="1" dirty="0" smtClean="0">
                <a:latin typeface="Times New Roman" pitchFamily="18" charset="0"/>
                <a:cs typeface="Times New Roman" pitchFamily="18" charset="0"/>
              </a:rPr>
              <a:t>la diversità dell’altro e </a:t>
            </a:r>
            <a:r>
              <a:rPr lang="it-IT" sz="2000" b="1" u="sng" dirty="0" smtClean="0">
                <a:latin typeface="Times New Roman" pitchFamily="18" charset="0"/>
                <a:cs typeface="Times New Roman" pitchFamily="18" charset="0"/>
              </a:rPr>
              <a:t>l’interdipendenza </a:t>
            </a:r>
            <a:r>
              <a:rPr lang="it-IT" sz="2000" b="1" dirty="0" smtClean="0">
                <a:latin typeface="Times New Roman" pitchFamily="18" charset="0"/>
                <a:cs typeface="Times New Roman" pitchFamily="18" charset="0"/>
              </a:rPr>
              <a:t>per comportarsi in modo solidale</a:t>
            </a:r>
          </a:p>
          <a:p>
            <a:r>
              <a:rPr lang="it-IT" sz="2000" b="1" dirty="0" smtClean="0">
                <a:latin typeface="Times New Roman" pitchFamily="18" charset="0"/>
                <a:cs typeface="Times New Roman" pitchFamily="18" charset="0"/>
              </a:rPr>
              <a:t>Coltivare uno </a:t>
            </a:r>
            <a:r>
              <a:rPr lang="it-IT" sz="2000" b="1" u="sng" dirty="0" smtClean="0">
                <a:latin typeface="Times New Roman" pitchFamily="18" charset="0"/>
                <a:cs typeface="Times New Roman" pitchFamily="18" charset="0"/>
              </a:rPr>
              <a:t>spirito libero </a:t>
            </a:r>
            <a:r>
              <a:rPr lang="it-IT" sz="2000" b="1" dirty="0" smtClean="0">
                <a:latin typeface="Times New Roman" pitchFamily="18" charset="0"/>
                <a:cs typeface="Times New Roman" pitchFamily="18" charset="0"/>
              </a:rPr>
              <a:t>di responsabilità globale  di cittadini del mondo</a:t>
            </a:r>
          </a:p>
          <a:p>
            <a:r>
              <a:rPr lang="it-IT" sz="2000" b="1" dirty="0" smtClean="0">
                <a:latin typeface="Times New Roman" pitchFamily="18" charset="0"/>
                <a:cs typeface="Times New Roman" pitchFamily="18" charset="0"/>
              </a:rPr>
              <a:t>Promuovere </a:t>
            </a:r>
            <a:r>
              <a:rPr lang="it-IT" sz="2000" b="1" u="sng" dirty="0" smtClean="0">
                <a:latin typeface="Times New Roman" pitchFamily="18" charset="0"/>
                <a:cs typeface="Times New Roman" pitchFamily="18" charset="0"/>
              </a:rPr>
              <a:t>la partecipazione all’azione per un mondo più giusto </a:t>
            </a:r>
            <a:r>
              <a:rPr lang="it-IT" sz="2000" b="1" dirty="0" smtClean="0">
                <a:latin typeface="Times New Roman" pitchFamily="18" charset="0"/>
                <a:cs typeface="Times New Roman" pitchFamily="18" charset="0"/>
              </a:rPr>
              <a:t>ed equo per tutti.</a:t>
            </a:r>
            <a:r>
              <a:rPr lang="it-IT" sz="2000" b="1" dirty="0" smtClean="0"/>
              <a:t> (Pag. 18 GEG) ( Insegnare a vivere E. </a:t>
            </a:r>
            <a:r>
              <a:rPr lang="it-IT" sz="2000" b="1" dirty="0" err="1" smtClean="0"/>
              <a:t>Morin</a:t>
            </a:r>
            <a:r>
              <a:rPr lang="it-IT" sz="2000" b="1" dirty="0" smtClean="0"/>
              <a:t>  pag  29)</a:t>
            </a:r>
            <a:endParaRPr lang="it-IT" sz="2000" b="1" dirty="0">
              <a:latin typeface="Times New Roman" pitchFamily="18" charset="0"/>
              <a:cs typeface="Times New Roman" pitchFamily="18" charset="0"/>
            </a:endParaRPr>
          </a:p>
        </p:txBody>
      </p:sp>
      <p:pic>
        <p:nvPicPr>
          <p:cNvPr id="18434" name="Picture 2" descr="http://mymood.altervista.org/learning/images/stories/intercultural.jpg"/>
          <p:cNvPicPr>
            <a:picLocks noChangeAspect="1" noChangeArrowheads="1"/>
          </p:cNvPicPr>
          <p:nvPr/>
        </p:nvPicPr>
        <p:blipFill>
          <a:blip r:embed="rId2" cstate="print"/>
          <a:srcRect/>
          <a:stretch>
            <a:fillRect/>
          </a:stretch>
        </p:blipFill>
        <p:spPr bwMode="auto">
          <a:xfrm>
            <a:off x="395536" y="1268759"/>
            <a:ext cx="3240360" cy="1648943"/>
          </a:xfrm>
          <a:prstGeom prst="rect">
            <a:avLst/>
          </a:prstGeom>
          <a:noFill/>
        </p:spPr>
      </p:pic>
      <p:pic>
        <p:nvPicPr>
          <p:cNvPr id="18436" name="Picture 4" descr="http://nencioni68.files.wordpress.com/2014/02/sinergia.jpg"/>
          <p:cNvPicPr>
            <a:picLocks noChangeAspect="1" noChangeArrowheads="1"/>
          </p:cNvPicPr>
          <p:nvPr/>
        </p:nvPicPr>
        <p:blipFill>
          <a:blip r:embed="rId3" cstate="print"/>
          <a:srcRect/>
          <a:stretch>
            <a:fillRect/>
          </a:stretch>
        </p:blipFill>
        <p:spPr bwMode="auto">
          <a:xfrm>
            <a:off x="611560" y="2996951"/>
            <a:ext cx="2952328" cy="1749255"/>
          </a:xfrm>
          <a:prstGeom prst="rect">
            <a:avLst/>
          </a:prstGeom>
          <a:noFill/>
        </p:spPr>
      </p:pic>
      <p:pic>
        <p:nvPicPr>
          <p:cNvPr id="18438" name="Picture 6" descr="https://encrypted-tbn0.gstatic.com/images?q=tbn:ANd9GcR82scLsdohTOaiF1sraWnVlbRuQE7Vtr3G3Buo16ZANnNIvt4g-hTZVw"/>
          <p:cNvPicPr>
            <a:picLocks noChangeAspect="1" noChangeArrowheads="1"/>
          </p:cNvPicPr>
          <p:nvPr/>
        </p:nvPicPr>
        <p:blipFill>
          <a:blip r:embed="rId4" cstate="print"/>
          <a:srcRect/>
          <a:stretch>
            <a:fillRect/>
          </a:stretch>
        </p:blipFill>
        <p:spPr bwMode="auto">
          <a:xfrm>
            <a:off x="971600" y="5013175"/>
            <a:ext cx="1944216" cy="1413975"/>
          </a:xfrm>
          <a:prstGeom prst="rect">
            <a:avLst/>
          </a:prstGeom>
          <a:noFill/>
        </p:spPr>
      </p:pic>
      <p:sp>
        <p:nvSpPr>
          <p:cNvPr id="7" name="Segnaposto piè di pagina 6"/>
          <p:cNvSpPr>
            <a:spLocks noGrp="1"/>
          </p:cNvSpPr>
          <p:nvPr>
            <p:ph type="ftr" sz="quarter" idx="11"/>
          </p:nvPr>
        </p:nvSpPr>
        <p:spPr/>
        <p:txBody>
          <a:bodyPr/>
          <a:lstStyle/>
          <a:p>
            <a:r>
              <a:rPr lang="it-IT" smtClean="0"/>
              <a:t>A.BALDI - G. CIPOLLARI</a:t>
            </a:r>
            <a:endParaRPr lang="it-IT"/>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490066"/>
          </a:xfrm>
        </p:spPr>
        <p:txBody>
          <a:bodyPr>
            <a:normAutofit fontScale="90000"/>
          </a:bodyPr>
          <a:lstStyle/>
          <a:p>
            <a:r>
              <a:rPr lang="it-IT" sz="40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 saperi del risveglio culturale  </a:t>
            </a:r>
          </a:p>
        </p:txBody>
      </p:sp>
      <p:sp>
        <p:nvSpPr>
          <p:cNvPr id="4" name="Segnaposto contenuto 3"/>
          <p:cNvSpPr>
            <a:spLocks noGrp="1"/>
          </p:cNvSpPr>
          <p:nvPr>
            <p:ph sz="half" idx="2"/>
          </p:nvPr>
        </p:nvSpPr>
        <p:spPr>
          <a:xfrm>
            <a:off x="3995936" y="764704"/>
            <a:ext cx="4968552" cy="6093296"/>
          </a:xfrm>
        </p:spPr>
        <p:txBody>
          <a:bodyPr>
            <a:normAutofit fontScale="62500" lnSpcReduction="20000"/>
          </a:bodyPr>
          <a:lstStyle/>
          <a:p>
            <a:pPr>
              <a:buNone/>
            </a:pPr>
            <a:r>
              <a:rPr lang="it-IT" sz="2300" b="1" dirty="0" smtClean="0">
                <a:latin typeface="Times New Roman" pitchFamily="18" charset="0"/>
                <a:cs typeface="Times New Roman" pitchFamily="18" charset="0"/>
              </a:rPr>
              <a:t>Fornire conoscenze sui </a:t>
            </a:r>
            <a:r>
              <a:rPr lang="it-IT" sz="2300" b="1" u="sng" dirty="0" smtClean="0">
                <a:latin typeface="Times New Roman" pitchFamily="18" charset="0"/>
                <a:cs typeface="Times New Roman" pitchFamily="18" charset="0"/>
              </a:rPr>
              <a:t>concetti</a:t>
            </a:r>
            <a:r>
              <a:rPr lang="it-IT" sz="2300" b="1" dirty="0" smtClean="0">
                <a:latin typeface="Times New Roman" pitchFamily="18" charset="0"/>
                <a:cs typeface="Times New Roman" pitchFamily="18" charset="0"/>
              </a:rPr>
              <a:t> universali </a:t>
            </a:r>
          </a:p>
          <a:p>
            <a:pPr>
              <a:buNone/>
            </a:pPr>
            <a:r>
              <a:rPr lang="it-IT" sz="2300" b="1" dirty="0" smtClean="0">
                <a:latin typeface="Times New Roman" pitchFamily="18" charset="0"/>
                <a:cs typeface="Times New Roman" pitchFamily="18" charset="0"/>
              </a:rPr>
              <a:t>dell’umanità quali:</a:t>
            </a:r>
          </a:p>
          <a:p>
            <a:r>
              <a:rPr lang="it-IT" sz="2300" b="1" dirty="0" smtClean="0">
                <a:latin typeface="Times New Roman" pitchFamily="18" charset="0"/>
                <a:cs typeface="Times New Roman" pitchFamily="18" charset="0"/>
              </a:rPr>
              <a:t>Diritti umani</a:t>
            </a:r>
          </a:p>
          <a:p>
            <a:r>
              <a:rPr lang="it-IT" sz="2300" b="1" dirty="0" smtClean="0">
                <a:latin typeface="Times New Roman" pitchFamily="18" charset="0"/>
                <a:cs typeface="Times New Roman" pitchFamily="18" charset="0"/>
              </a:rPr>
              <a:t>Democrazia e buona governance</a:t>
            </a:r>
          </a:p>
          <a:p>
            <a:r>
              <a:rPr lang="it-IT" sz="2300" b="1" dirty="0" smtClean="0">
                <a:latin typeface="Times New Roman" pitchFamily="18" charset="0"/>
                <a:cs typeface="Times New Roman" pitchFamily="18" charset="0"/>
              </a:rPr>
              <a:t>Buona gestione dell’economia</a:t>
            </a:r>
          </a:p>
          <a:p>
            <a:r>
              <a:rPr lang="it-IT" sz="2300" b="1" dirty="0" smtClean="0">
                <a:latin typeface="Times New Roman" pitchFamily="18" charset="0"/>
                <a:cs typeface="Times New Roman" pitchFamily="18" charset="0"/>
              </a:rPr>
              <a:t>Giustizia sociale</a:t>
            </a:r>
          </a:p>
          <a:p>
            <a:r>
              <a:rPr lang="it-IT" sz="2300" b="1" dirty="0" smtClean="0">
                <a:latin typeface="Times New Roman" pitchFamily="18" charset="0"/>
                <a:cs typeface="Times New Roman" pitchFamily="18" charset="0"/>
              </a:rPr>
              <a:t>Commercio equamente distribuito</a:t>
            </a:r>
          </a:p>
          <a:p>
            <a:r>
              <a:rPr lang="it-IT" sz="2300" b="1" dirty="0" smtClean="0">
                <a:latin typeface="Times New Roman" pitchFamily="18" charset="0"/>
                <a:cs typeface="Times New Roman" pitchFamily="18" charset="0"/>
              </a:rPr>
              <a:t>Pari opportunità</a:t>
            </a:r>
          </a:p>
          <a:p>
            <a:r>
              <a:rPr lang="it-IT" sz="2300" b="1" dirty="0" smtClean="0">
                <a:latin typeface="Times New Roman" pitchFamily="18" charset="0"/>
                <a:cs typeface="Times New Roman" pitchFamily="18" charset="0"/>
              </a:rPr>
              <a:t>Pace e trasformazione dei conflitti</a:t>
            </a:r>
          </a:p>
          <a:p>
            <a:r>
              <a:rPr lang="it-IT" sz="2300" b="1" dirty="0" smtClean="0">
                <a:latin typeface="Times New Roman" pitchFamily="18" charset="0"/>
                <a:cs typeface="Times New Roman" pitchFamily="18" charset="0"/>
              </a:rPr>
              <a:t> Cittadinanza</a:t>
            </a:r>
          </a:p>
          <a:p>
            <a:r>
              <a:rPr lang="it-IT" sz="2300" b="1" dirty="0" smtClean="0">
                <a:latin typeface="Times New Roman" pitchFamily="18" charset="0"/>
                <a:cs typeface="Times New Roman" pitchFamily="18" charset="0"/>
              </a:rPr>
              <a:t> Diversità</a:t>
            </a:r>
          </a:p>
          <a:p>
            <a:r>
              <a:rPr lang="it-IT" sz="2300" b="1" dirty="0" smtClean="0">
                <a:latin typeface="Times New Roman" pitchFamily="18" charset="0"/>
                <a:cs typeface="Times New Roman" pitchFamily="18" charset="0"/>
              </a:rPr>
              <a:t>Dialogo interculturale ed interreligioso</a:t>
            </a:r>
          </a:p>
          <a:p>
            <a:r>
              <a:rPr lang="it-IT" sz="2300" b="1" dirty="0" smtClean="0">
                <a:latin typeface="Times New Roman" pitchFamily="18" charset="0"/>
                <a:cs typeface="Times New Roman" pitchFamily="18" charset="0"/>
              </a:rPr>
              <a:t>Sviluppo sostenibile</a:t>
            </a:r>
          </a:p>
          <a:p>
            <a:r>
              <a:rPr lang="it-IT" sz="2300" b="1" dirty="0" smtClean="0">
                <a:latin typeface="Times New Roman" pitchFamily="18" charset="0"/>
                <a:cs typeface="Times New Roman" pitchFamily="18" charset="0"/>
              </a:rPr>
              <a:t>Salute</a:t>
            </a:r>
          </a:p>
          <a:p>
            <a:r>
              <a:rPr lang="it-IT" sz="2300" b="1" dirty="0" smtClean="0">
                <a:latin typeface="Times New Roman" pitchFamily="18" charset="0"/>
                <a:cs typeface="Times New Roman" pitchFamily="18" charset="0"/>
              </a:rPr>
              <a:t> Accesso equo alle realizzazioni scientifiche e tecnologiche</a:t>
            </a:r>
          </a:p>
          <a:p>
            <a:r>
              <a:rPr lang="it-IT" sz="2300" b="1" dirty="0" smtClean="0">
                <a:latin typeface="Times New Roman" pitchFamily="18" charset="0"/>
                <a:cs typeface="Times New Roman" pitchFamily="18" charset="0"/>
              </a:rPr>
              <a:t>Interdipendenza tra continenti, regioni, paesi</a:t>
            </a:r>
          </a:p>
          <a:p>
            <a:r>
              <a:rPr lang="it-IT" sz="2300" b="1" dirty="0" smtClean="0">
                <a:latin typeface="Times New Roman" pitchFamily="18" charset="0"/>
                <a:cs typeface="Times New Roman" pitchFamily="18" charset="0"/>
              </a:rPr>
              <a:t>Accesso limitato alle risorse naturali</a:t>
            </a:r>
          </a:p>
          <a:p>
            <a:r>
              <a:rPr lang="it-IT" sz="2300" b="1" dirty="0" smtClean="0">
                <a:latin typeface="Times New Roman" pitchFamily="18" charset="0"/>
                <a:cs typeface="Times New Roman" pitchFamily="18" charset="0"/>
              </a:rPr>
              <a:t>L’informazione e i media</a:t>
            </a:r>
          </a:p>
          <a:p>
            <a:r>
              <a:rPr lang="it-IT" sz="2300" b="1" dirty="0" smtClean="0">
                <a:latin typeface="Times New Roman" pitchFamily="18" charset="0"/>
                <a:cs typeface="Times New Roman" pitchFamily="18" charset="0"/>
              </a:rPr>
              <a:t>La violenza strutturale</a:t>
            </a:r>
          </a:p>
          <a:p>
            <a:r>
              <a:rPr lang="it-IT" sz="2300" b="1" dirty="0" smtClean="0">
                <a:latin typeface="Times New Roman" pitchFamily="18" charset="0"/>
                <a:cs typeface="Times New Roman" pitchFamily="18" charset="0"/>
              </a:rPr>
              <a:t>Società multiculturali</a:t>
            </a:r>
          </a:p>
          <a:p>
            <a:r>
              <a:rPr lang="it-IT" sz="2300" b="1" dirty="0" smtClean="0">
                <a:latin typeface="Times New Roman" pitchFamily="18" charset="0"/>
                <a:cs typeface="Times New Roman" pitchFamily="18" charset="0"/>
              </a:rPr>
              <a:t>Contesti sociali, politici, economici, culturali</a:t>
            </a:r>
          </a:p>
          <a:p>
            <a:endParaRPr lang="it-IT" sz="2000" b="1" dirty="0" smtClean="0">
              <a:latin typeface="Times New Roman" pitchFamily="18" charset="0"/>
              <a:cs typeface="Times New Roman" pitchFamily="18" charset="0"/>
            </a:endParaRPr>
          </a:p>
          <a:p>
            <a:pPr algn="r">
              <a:buNone/>
            </a:pPr>
            <a:r>
              <a:rPr lang="it-IT" sz="3200" b="1" dirty="0" smtClean="0"/>
              <a:t>(Pag. 22 GEG</a:t>
            </a:r>
          </a:p>
          <a:p>
            <a:pPr algn="r">
              <a:buNone/>
            </a:pPr>
            <a:r>
              <a:rPr lang="it-IT" sz="3200" b="1" dirty="0" smtClean="0"/>
              <a:t>Pag. 11 IN)</a:t>
            </a:r>
            <a:endParaRPr lang="it-IT" sz="3200" b="1" dirty="0" smtClean="0">
              <a:latin typeface="Times New Roman" pitchFamily="18" charset="0"/>
              <a:cs typeface="Times New Roman" pitchFamily="18" charset="0"/>
            </a:endParaRPr>
          </a:p>
        </p:txBody>
      </p:sp>
      <p:pic>
        <p:nvPicPr>
          <p:cNvPr id="20482" name="Picture 2" descr="http://nobell.it/wp-content/uploads/2012/04/index.jpg"/>
          <p:cNvPicPr>
            <a:picLocks noChangeAspect="1" noChangeArrowheads="1"/>
          </p:cNvPicPr>
          <p:nvPr/>
        </p:nvPicPr>
        <p:blipFill>
          <a:blip r:embed="rId2" cstate="print"/>
          <a:srcRect/>
          <a:stretch>
            <a:fillRect/>
          </a:stretch>
        </p:blipFill>
        <p:spPr bwMode="auto">
          <a:xfrm>
            <a:off x="251520" y="908720"/>
            <a:ext cx="2124075" cy="2152650"/>
          </a:xfrm>
          <a:prstGeom prst="rect">
            <a:avLst/>
          </a:prstGeom>
          <a:noFill/>
        </p:spPr>
      </p:pic>
      <p:pic>
        <p:nvPicPr>
          <p:cNvPr id="20484" name="Picture 4" descr="http://www.sassobrighi.com/wp-content/uploads/sviluppo-sostenibile.gif"/>
          <p:cNvPicPr>
            <a:picLocks noChangeAspect="1" noChangeArrowheads="1"/>
          </p:cNvPicPr>
          <p:nvPr/>
        </p:nvPicPr>
        <p:blipFill>
          <a:blip r:embed="rId3" cstate="print"/>
          <a:srcRect/>
          <a:stretch>
            <a:fillRect/>
          </a:stretch>
        </p:blipFill>
        <p:spPr bwMode="auto">
          <a:xfrm>
            <a:off x="2051720" y="1844824"/>
            <a:ext cx="1704338" cy="1645568"/>
          </a:xfrm>
          <a:prstGeom prst="rect">
            <a:avLst/>
          </a:prstGeom>
          <a:noFill/>
        </p:spPr>
      </p:pic>
      <p:pic>
        <p:nvPicPr>
          <p:cNvPr id="20486" name="Picture 6" descr="http://www.magaze.it/wps/wp-content/uploads/2014/05/Commercio-Equo-e-Solidale.jpg"/>
          <p:cNvPicPr>
            <a:picLocks noChangeAspect="1" noChangeArrowheads="1"/>
          </p:cNvPicPr>
          <p:nvPr/>
        </p:nvPicPr>
        <p:blipFill>
          <a:blip r:embed="rId4" cstate="print"/>
          <a:srcRect/>
          <a:stretch>
            <a:fillRect/>
          </a:stretch>
        </p:blipFill>
        <p:spPr bwMode="auto">
          <a:xfrm>
            <a:off x="899592" y="3068960"/>
            <a:ext cx="2016224" cy="1378944"/>
          </a:xfrm>
          <a:prstGeom prst="rect">
            <a:avLst/>
          </a:prstGeom>
          <a:noFill/>
        </p:spPr>
      </p:pic>
      <p:pic>
        <p:nvPicPr>
          <p:cNvPr id="10" name="Picture 8" descr="http://www.inchiestaonline.it/wp-content/uploads/2014/02/povert%C3%A0.jpg"/>
          <p:cNvPicPr>
            <a:picLocks noChangeAspect="1" noChangeArrowheads="1"/>
          </p:cNvPicPr>
          <p:nvPr/>
        </p:nvPicPr>
        <p:blipFill>
          <a:blip r:embed="rId5" cstate="print"/>
          <a:srcRect/>
          <a:stretch>
            <a:fillRect/>
          </a:stretch>
        </p:blipFill>
        <p:spPr bwMode="auto">
          <a:xfrm>
            <a:off x="971600" y="4221088"/>
            <a:ext cx="2124075" cy="2152650"/>
          </a:xfrm>
          <a:prstGeom prst="rect">
            <a:avLst/>
          </a:prstGeom>
          <a:noFill/>
        </p:spPr>
      </p:pic>
      <p:sp>
        <p:nvSpPr>
          <p:cNvPr id="8" name="Segnaposto piè di pagina 7"/>
          <p:cNvSpPr>
            <a:spLocks noGrp="1"/>
          </p:cNvSpPr>
          <p:nvPr>
            <p:ph type="ftr" sz="quarter" idx="11"/>
          </p:nvPr>
        </p:nvSpPr>
        <p:spPr/>
        <p:txBody>
          <a:bodyPr/>
          <a:lstStyle/>
          <a:p>
            <a:r>
              <a:rPr lang="it-IT" smtClean="0"/>
              <a:t>A.BALDI - G. CIPOLLARI</a:t>
            </a:r>
            <a:endParaRPr lang="it-IT"/>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260648"/>
            <a:ext cx="8229600" cy="994122"/>
          </a:xfrm>
        </p:spPr>
        <p:txBody>
          <a:bodyPr>
            <a:normAutofit fontScale="90000"/>
          </a:bodyPr>
          <a:lstStyle/>
          <a:p>
            <a:pPr algn="ctr"/>
            <a:r>
              <a:rPr lang="it-IT"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it-IT"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it-IT"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it-IT"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it-IT"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it-IT"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it-IT"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it-IT"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it-IT" sz="32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COME? </a:t>
            </a:r>
            <a:r>
              <a:rPr lang="it-IT" sz="60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it-IT" sz="60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endParaRPr lang="it-IT"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 name="Ovale 4"/>
          <p:cNvSpPr/>
          <p:nvPr/>
        </p:nvSpPr>
        <p:spPr>
          <a:xfrm>
            <a:off x="251520" y="1628800"/>
            <a:ext cx="2664296" cy="36724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Qual è il problema?</a:t>
            </a:r>
          </a:p>
          <a:p>
            <a:pPr algn="ctr"/>
            <a:endParaRPr lang="it-IT"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it-IT"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it-IT"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it-IT"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PRESENTE</a:t>
            </a:r>
            <a:endParaRPr lang="it-IT"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Ovale 5"/>
          <p:cNvSpPr/>
          <p:nvPr/>
        </p:nvSpPr>
        <p:spPr>
          <a:xfrm>
            <a:off x="3275856" y="1628800"/>
            <a:ext cx="2664296" cy="36724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Qual è la storia del problema? </a:t>
            </a:r>
          </a:p>
          <a:p>
            <a:pPr algn="ctr"/>
            <a:endParaRPr lang="it-IT"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it-IT"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it-IT"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it-IT"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PASSATO </a:t>
            </a:r>
            <a:endParaRPr lang="it-IT"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Ovale 6"/>
          <p:cNvSpPr/>
          <p:nvPr/>
        </p:nvSpPr>
        <p:spPr>
          <a:xfrm>
            <a:off x="6156176" y="1700808"/>
            <a:ext cx="2699792" cy="36724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Qual è la soluzione alternativa – migliorativa?</a:t>
            </a:r>
          </a:p>
          <a:p>
            <a:pPr algn="ctr"/>
            <a:endParaRPr lang="it-IT"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it-IT"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r>
              <a:rPr lang="it-IT"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FUTURO </a:t>
            </a:r>
            <a:endParaRPr lang="it-IT"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8" name="Rettangolo 7"/>
          <p:cNvSpPr/>
          <p:nvPr/>
        </p:nvSpPr>
        <p:spPr>
          <a:xfrm>
            <a:off x="6876256" y="5589240"/>
            <a:ext cx="1475212" cy="369332"/>
          </a:xfrm>
          <a:prstGeom prst="rect">
            <a:avLst/>
          </a:prstGeom>
        </p:spPr>
        <p:txBody>
          <a:bodyPr wrap="none">
            <a:spAutoFit/>
          </a:bodyPr>
          <a:lstStyle/>
          <a:p>
            <a:r>
              <a:rPr lang="it-IT" b="1" dirty="0" smtClean="0"/>
              <a:t>(Pag. 34 GEG)</a:t>
            </a:r>
            <a:endParaRPr lang="it-IT" dirty="0"/>
          </a:p>
        </p:txBody>
      </p:sp>
      <p:sp>
        <p:nvSpPr>
          <p:cNvPr id="9" name="Segnaposto piè di pagina 8"/>
          <p:cNvSpPr>
            <a:spLocks noGrp="1"/>
          </p:cNvSpPr>
          <p:nvPr>
            <p:ph type="ftr" sz="quarter" idx="11"/>
          </p:nvPr>
        </p:nvSpPr>
        <p:spPr/>
        <p:txBody>
          <a:bodyPr/>
          <a:lstStyle/>
          <a:p>
            <a:r>
              <a:rPr lang="it-IT" smtClean="0"/>
              <a:t>A.BALDI - G. CIPOLLARI</a:t>
            </a:r>
            <a:endParaRPr lang="it-IT"/>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r>
              <a:rPr lang="it-IT" smtClean="0"/>
              <a:t>A.BALDI - G. CIPOLLARI</a:t>
            </a:r>
            <a:endParaRPr lang="it-IT"/>
          </a:p>
        </p:txBody>
      </p:sp>
      <p:sp>
        <p:nvSpPr>
          <p:cNvPr id="3" name="Titolo 2"/>
          <p:cNvSpPr>
            <a:spLocks noGrp="1"/>
          </p:cNvSpPr>
          <p:nvPr>
            <p:ph type="title"/>
          </p:nvPr>
        </p:nvSpPr>
        <p:spPr/>
        <p:txBody>
          <a:bodyPr/>
          <a:lstStyle/>
          <a:p>
            <a:pPr algn="ctr" fontAlgn="auto">
              <a:spcAft>
                <a:spcPts val="0"/>
              </a:spcAft>
              <a:defRPr/>
            </a:pPr>
            <a:r>
              <a:rPr lang="it-IT" b="1" u="sng" err="1"/>
              <a:t>Problem</a:t>
            </a:r>
            <a:r>
              <a:rPr lang="it-IT" b="1" u="sng"/>
              <a:t> </a:t>
            </a:r>
            <a:r>
              <a:rPr lang="it-IT" b="1" u="sng" err="1"/>
              <a:t>Based</a:t>
            </a:r>
            <a:r>
              <a:rPr lang="it-IT" b="1" u="sng"/>
              <a:t> </a:t>
            </a:r>
            <a:r>
              <a:rPr lang="it-IT" b="1" u="sng" err="1"/>
              <a:t>Learing</a:t>
            </a:r>
            <a:endParaRPr lang="it-IT"/>
          </a:p>
        </p:txBody>
      </p:sp>
      <p:sp>
        <p:nvSpPr>
          <p:cNvPr id="2" name="Segnaposto contenuto 1"/>
          <p:cNvSpPr>
            <a:spLocks noGrp="1"/>
          </p:cNvSpPr>
          <p:nvPr>
            <p:ph sz="half" idx="1"/>
          </p:nvPr>
        </p:nvSpPr>
        <p:spPr/>
        <p:txBody>
          <a:bodyPr>
            <a:normAutofit fontScale="62500" lnSpcReduction="20000"/>
          </a:bodyPr>
          <a:lstStyle/>
          <a:p>
            <a:pPr marL="0" indent="0" algn="just" fontAlgn="auto">
              <a:lnSpc>
                <a:spcPct val="115000"/>
              </a:lnSpc>
              <a:spcAft>
                <a:spcPts val="0"/>
              </a:spcAft>
              <a:buFont typeface="Wingdings 2"/>
              <a:buNone/>
              <a:defRPr/>
            </a:pPr>
            <a:endParaRPr lang="it-IT" sz="2800" dirty="0" smtClean="0">
              <a:latin typeface="Verdana"/>
              <a:ea typeface="Calibri"/>
              <a:cs typeface="Verdana"/>
            </a:endParaRPr>
          </a:p>
          <a:p>
            <a:pPr marL="0" indent="0" fontAlgn="auto">
              <a:spcAft>
                <a:spcPts val="0"/>
              </a:spcAft>
              <a:buFont typeface="Wingdings 2"/>
              <a:buNone/>
              <a:defRPr/>
            </a:pPr>
            <a:endParaRPr lang="it-IT" dirty="0"/>
          </a:p>
        </p:txBody>
      </p:sp>
      <p:sp>
        <p:nvSpPr>
          <p:cNvPr id="5" name="Segnaposto contenuto 4"/>
          <p:cNvSpPr>
            <a:spLocks noGrp="1"/>
          </p:cNvSpPr>
          <p:nvPr>
            <p:ph sz="half" idx="2"/>
          </p:nvPr>
        </p:nvSpPr>
        <p:spPr/>
        <p:txBody>
          <a:bodyPr>
            <a:normAutofit fontScale="62500" lnSpcReduction="20000"/>
          </a:bodyPr>
          <a:lstStyle/>
          <a:p>
            <a:pPr marL="0" indent="0" algn="just">
              <a:lnSpc>
                <a:spcPct val="115000"/>
              </a:lnSpc>
              <a:buNone/>
              <a:defRPr/>
            </a:pPr>
            <a:r>
              <a:rPr lang="it-IT" sz="2400" dirty="0" smtClean="0">
                <a:latin typeface="Verdana"/>
                <a:ea typeface="Calibri"/>
                <a:cs typeface="Verdana"/>
              </a:rPr>
              <a:t>Molte ricerche sul campo hanno dimostrato che gli studenti traggono vantaggi significativi dai PBL:</a:t>
            </a:r>
            <a:endParaRPr lang="it-IT" sz="3200" dirty="0" smtClean="0">
              <a:latin typeface="Calibri"/>
              <a:ea typeface="Calibri"/>
              <a:cs typeface="Times New Roman"/>
            </a:endParaRPr>
          </a:p>
          <a:p>
            <a:pPr marL="0" indent="0" algn="just" fontAlgn="auto">
              <a:lnSpc>
                <a:spcPct val="115000"/>
              </a:lnSpc>
              <a:spcAft>
                <a:spcPts val="0"/>
              </a:spcAft>
              <a:buNone/>
              <a:defRPr/>
            </a:pPr>
            <a:r>
              <a:rPr lang="it-IT" sz="2400" dirty="0" smtClean="0">
                <a:latin typeface="Verdana"/>
                <a:ea typeface="Calibri"/>
                <a:cs typeface="Verdana"/>
              </a:rPr>
              <a:t>- migliore ritenzione delle conoscenze nel tempo;</a:t>
            </a:r>
          </a:p>
          <a:p>
            <a:pPr marL="0" indent="0" algn="just" fontAlgn="auto">
              <a:lnSpc>
                <a:spcPct val="115000"/>
              </a:lnSpc>
              <a:spcAft>
                <a:spcPts val="0"/>
              </a:spcAft>
              <a:buNone/>
              <a:defRPr/>
            </a:pPr>
            <a:r>
              <a:rPr lang="it-IT" sz="3200" dirty="0" smtClean="0">
                <a:latin typeface="Calibri"/>
                <a:ea typeface="Calibri"/>
                <a:cs typeface="Times New Roman"/>
              </a:rPr>
              <a:t>- </a:t>
            </a:r>
            <a:r>
              <a:rPr lang="it-IT" sz="2400" dirty="0" smtClean="0">
                <a:latin typeface="Verdana"/>
                <a:ea typeface="Calibri"/>
                <a:cs typeface="Verdana"/>
              </a:rPr>
              <a:t>migliore trasferimento delle conoscenze;</a:t>
            </a:r>
            <a:endParaRPr lang="it-IT" sz="3200" dirty="0" smtClean="0">
              <a:latin typeface="Calibri"/>
              <a:ea typeface="Calibri"/>
              <a:cs typeface="Times New Roman"/>
            </a:endParaRPr>
          </a:p>
          <a:p>
            <a:pPr marL="0" indent="0" algn="just" fontAlgn="auto">
              <a:lnSpc>
                <a:spcPct val="115000"/>
              </a:lnSpc>
              <a:spcAft>
                <a:spcPts val="0"/>
              </a:spcAft>
              <a:buNone/>
              <a:defRPr/>
            </a:pPr>
            <a:r>
              <a:rPr lang="it-IT" sz="2400" dirty="0" smtClean="0">
                <a:latin typeface="Verdana"/>
                <a:ea typeface="Calibri"/>
                <a:cs typeface="Verdana"/>
              </a:rPr>
              <a:t>- migliore integrazione fra discipline;</a:t>
            </a:r>
            <a:endParaRPr lang="it-IT" sz="3200" dirty="0" smtClean="0">
              <a:latin typeface="Calibri"/>
              <a:ea typeface="Calibri"/>
              <a:cs typeface="Times New Roman"/>
            </a:endParaRPr>
          </a:p>
          <a:p>
            <a:pPr marL="0" indent="0" algn="just" fontAlgn="auto">
              <a:lnSpc>
                <a:spcPct val="115000"/>
              </a:lnSpc>
              <a:spcAft>
                <a:spcPts val="0"/>
              </a:spcAft>
              <a:buNone/>
              <a:defRPr/>
            </a:pPr>
            <a:r>
              <a:rPr lang="it-IT" sz="2400" dirty="0" smtClean="0">
                <a:latin typeface="Verdana"/>
                <a:ea typeface="Calibri"/>
                <a:cs typeface="Verdana"/>
              </a:rPr>
              <a:t>- aumento delle capacità di cercare informazioni,</a:t>
            </a:r>
          </a:p>
          <a:p>
            <a:pPr marL="0" indent="0" algn="just" fontAlgn="auto">
              <a:lnSpc>
                <a:spcPct val="115000"/>
              </a:lnSpc>
              <a:spcAft>
                <a:spcPts val="0"/>
              </a:spcAft>
              <a:buNone/>
              <a:defRPr/>
            </a:pPr>
            <a:r>
              <a:rPr lang="it-IT" sz="2400" dirty="0" smtClean="0">
                <a:latin typeface="Verdana"/>
                <a:ea typeface="Calibri"/>
                <a:cs typeface="Verdana"/>
              </a:rPr>
              <a:t>   comunicare in gruppo, affrontare i problemi;</a:t>
            </a:r>
            <a:endParaRPr lang="it-IT" sz="3200" dirty="0" smtClean="0">
              <a:latin typeface="Calibri"/>
              <a:ea typeface="Calibri"/>
              <a:cs typeface="Times New Roman"/>
            </a:endParaRPr>
          </a:p>
          <a:p>
            <a:pPr marL="0" indent="0" algn="just" fontAlgn="auto">
              <a:lnSpc>
                <a:spcPct val="115000"/>
              </a:lnSpc>
              <a:spcAft>
                <a:spcPts val="0"/>
              </a:spcAft>
              <a:buNone/>
              <a:defRPr/>
            </a:pPr>
            <a:r>
              <a:rPr lang="it-IT" sz="2400" dirty="0" smtClean="0">
                <a:latin typeface="Verdana"/>
                <a:ea typeface="Calibri"/>
                <a:cs typeface="Verdana"/>
              </a:rPr>
              <a:t>- aumento della motivazione e dell'interesse;</a:t>
            </a:r>
            <a:endParaRPr lang="it-IT" sz="3200" dirty="0" smtClean="0">
              <a:latin typeface="Calibri"/>
              <a:ea typeface="Calibri"/>
              <a:cs typeface="Times New Roman"/>
            </a:endParaRPr>
          </a:p>
          <a:p>
            <a:pPr marL="0" indent="0" algn="just" fontAlgn="auto">
              <a:lnSpc>
                <a:spcPct val="115000"/>
              </a:lnSpc>
              <a:spcAft>
                <a:spcPts val="0"/>
              </a:spcAft>
              <a:buNone/>
              <a:defRPr/>
            </a:pPr>
            <a:r>
              <a:rPr lang="it-IT" sz="2400" dirty="0" smtClean="0">
                <a:latin typeface="Verdana"/>
                <a:ea typeface="Calibri"/>
                <a:cs typeface="Verdana"/>
              </a:rPr>
              <a:t>- aumento delle interazioni tra allievi e con il </a:t>
            </a:r>
            <a:r>
              <a:rPr lang="it-IT" sz="2400" u="sng" dirty="0" smtClean="0">
                <a:latin typeface="Verdana"/>
                <a:ea typeface="Calibri"/>
                <a:cs typeface="Verdana"/>
              </a:rPr>
              <a:t>coach</a:t>
            </a:r>
            <a:r>
              <a:rPr lang="it-IT" sz="2400" dirty="0" smtClean="0">
                <a:latin typeface="Verdana"/>
                <a:ea typeface="Calibri"/>
                <a:cs typeface="Verdana"/>
              </a:rPr>
              <a:t>.</a:t>
            </a:r>
            <a:endParaRPr lang="it-IT" sz="3200" dirty="0" smtClean="0">
              <a:latin typeface="Calibri"/>
              <a:ea typeface="Calibri"/>
              <a:cs typeface="Times New Roman"/>
            </a:endParaRPr>
          </a:p>
          <a:p>
            <a:endParaRPr lang="it-IT" dirty="0"/>
          </a:p>
        </p:txBody>
      </p:sp>
      <p:pic>
        <p:nvPicPr>
          <p:cNvPr id="40962" name="Picture 2" descr="http://www.ipermind.com/wordpress/wp-content/uploads/2013/09/problem_solving.jpg"/>
          <p:cNvPicPr>
            <a:picLocks noChangeAspect="1" noChangeArrowheads="1"/>
          </p:cNvPicPr>
          <p:nvPr/>
        </p:nvPicPr>
        <p:blipFill>
          <a:blip r:embed="rId2" cstate="print"/>
          <a:srcRect/>
          <a:stretch>
            <a:fillRect/>
          </a:stretch>
        </p:blipFill>
        <p:spPr bwMode="auto">
          <a:xfrm>
            <a:off x="395536" y="1916832"/>
            <a:ext cx="3886200" cy="2800351"/>
          </a:xfrm>
          <a:prstGeom prst="rect">
            <a:avLst/>
          </a:prstGeom>
          <a:noFill/>
        </p:spPr>
      </p:pic>
    </p:spTree>
    <p:extLst>
      <p:ext uri="{BB962C8B-B14F-4D97-AF65-F5344CB8AC3E}">
        <p14:creationId xmlns="" xmlns:p14="http://schemas.microsoft.com/office/powerpoint/2010/main" val="8107687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r>
              <a:rPr lang="it-IT" smtClean="0"/>
              <a:t>A.BALDI - G. CIPOLLARI</a:t>
            </a:r>
            <a:endParaRPr lang="it-IT"/>
          </a:p>
        </p:txBody>
      </p:sp>
      <p:sp>
        <p:nvSpPr>
          <p:cNvPr id="3" name="Titolo 2"/>
          <p:cNvSpPr>
            <a:spLocks noGrp="1"/>
          </p:cNvSpPr>
          <p:nvPr>
            <p:ph type="title"/>
          </p:nvPr>
        </p:nvSpPr>
        <p:spPr/>
        <p:txBody>
          <a:bodyPr/>
          <a:lstStyle/>
          <a:p>
            <a:pPr algn="ctr"/>
            <a:r>
              <a:rPr lang="it-IT" b="1" dirty="0" smtClean="0"/>
              <a:t>COACH non TUTOR</a:t>
            </a:r>
            <a:endParaRPr lang="it-IT" b="1" dirty="0"/>
          </a:p>
        </p:txBody>
      </p:sp>
      <p:sp>
        <p:nvSpPr>
          <p:cNvPr id="5" name="Segnaposto contenuto 4"/>
          <p:cNvSpPr>
            <a:spLocks noGrp="1"/>
          </p:cNvSpPr>
          <p:nvPr>
            <p:ph sz="half" idx="2"/>
          </p:nvPr>
        </p:nvSpPr>
        <p:spPr/>
        <p:txBody>
          <a:bodyPr>
            <a:normAutofit fontScale="92500"/>
          </a:bodyPr>
          <a:lstStyle/>
          <a:p>
            <a:pPr marL="0" indent="0">
              <a:buNone/>
            </a:pPr>
            <a:r>
              <a:rPr lang="it-IT" sz="2400" dirty="0" smtClean="0"/>
              <a:t>Lavorare attivando il </a:t>
            </a:r>
            <a:r>
              <a:rPr lang="it-IT" sz="2400" b="1" u="sng" dirty="0" smtClean="0"/>
              <a:t>metodo  costruttivista, </a:t>
            </a:r>
            <a:r>
              <a:rPr lang="it-IT" sz="2400" dirty="0" smtClean="0"/>
              <a:t>favorisce l’apprendimento per scoperta, sviluppa il ragionamento e il pensiero critico, vede l’alunno artefice del suo sapere, agevola la capacità di lavorare in gruppo nel quale il docente deve essere </a:t>
            </a:r>
            <a:r>
              <a:rPr lang="it-IT" sz="2400" u="sng" dirty="0" smtClean="0"/>
              <a:t>non tutor, ma coach, cioè una vera e propria guida che osserva i gruppi di lavoro dall’alto per avere una visione più chiara e reale. </a:t>
            </a:r>
            <a:endParaRPr lang="it-IT" sz="2400" dirty="0"/>
          </a:p>
        </p:txBody>
      </p:sp>
      <p:sp>
        <p:nvSpPr>
          <p:cNvPr id="39938" name="AutoShape 2" descr="Risultati immagini per team coach"/>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39940" name="Picture 4" descr="http://playfightrepeat.com/wp-content/uploads/2012/03/coach-with-team.jpg?w=300"/>
          <p:cNvPicPr>
            <a:picLocks noChangeAspect="1" noChangeArrowheads="1"/>
          </p:cNvPicPr>
          <p:nvPr/>
        </p:nvPicPr>
        <p:blipFill>
          <a:blip r:embed="rId2" cstate="print"/>
          <a:srcRect/>
          <a:stretch>
            <a:fillRect/>
          </a:stretch>
        </p:blipFill>
        <p:spPr bwMode="auto">
          <a:xfrm>
            <a:off x="539552" y="2060848"/>
            <a:ext cx="4019550" cy="2705100"/>
          </a:xfrm>
          <a:prstGeom prst="rect">
            <a:avLst/>
          </a:prstGeom>
          <a:noFill/>
        </p:spPr>
      </p:pic>
    </p:spTree>
    <p:extLst>
      <p:ext uri="{BB962C8B-B14F-4D97-AF65-F5344CB8AC3E}">
        <p14:creationId xmlns="" xmlns:p14="http://schemas.microsoft.com/office/powerpoint/2010/main" val="20758835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rta">
  <a:themeElements>
    <a:clrScheme name="Chiaro">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Carta">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a">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1386</TotalTime>
  <Words>3367</Words>
  <Application>Microsoft Office PowerPoint</Application>
  <PresentationFormat>Presentazione su schermo (4:3)</PresentationFormat>
  <Paragraphs>443</Paragraphs>
  <Slides>33</Slides>
  <Notes>0</Notes>
  <HiddenSlides>0</HiddenSlides>
  <MMClips>0</MMClips>
  <ScaleCrop>false</ScaleCrop>
  <HeadingPairs>
    <vt:vector size="4" baseType="variant">
      <vt:variant>
        <vt:lpstr>Tema</vt:lpstr>
      </vt:variant>
      <vt:variant>
        <vt:i4>1</vt:i4>
      </vt:variant>
      <vt:variant>
        <vt:lpstr>Titoli diapositive</vt:lpstr>
      </vt:variant>
      <vt:variant>
        <vt:i4>33</vt:i4>
      </vt:variant>
    </vt:vector>
  </HeadingPairs>
  <TitlesOfParts>
    <vt:vector size="34" baseType="lpstr">
      <vt:lpstr>Carta</vt:lpstr>
      <vt:lpstr>INNOVAZIONE vs L’ETICA DELLA SOLIDARIETÀ E RESPONSABILITÀ</vt:lpstr>
      <vt:lpstr>FINALITÀ : GLOBAL EDUCATION</vt:lpstr>
      <vt:lpstr>Diapositiva 3</vt:lpstr>
      <vt:lpstr>Diapositiva 4</vt:lpstr>
      <vt:lpstr>Obiettivi =  riforma del pensiero  </vt:lpstr>
      <vt:lpstr>I saperi del risveglio culturale  </vt:lpstr>
      <vt:lpstr>    COME?  </vt:lpstr>
      <vt:lpstr>Problem Based Learing</vt:lpstr>
      <vt:lpstr>COACH non TUTOR</vt:lpstr>
      <vt:lpstr>CONSAPEVOLEZZE NECESSARIE</vt:lpstr>
      <vt:lpstr>Diapositiva 11</vt:lpstr>
      <vt:lpstr>LO SVILUPPO DELLE COMPETENZE</vt:lpstr>
      <vt:lpstr>La DIDATTICA per COMPETENZE</vt:lpstr>
      <vt:lpstr>Esempio di Compito autentico  (fine  classe  terza secondaria di I grado) </vt:lpstr>
      <vt:lpstr>Competenze   e  Prestazione</vt:lpstr>
      <vt:lpstr>VALUTARE  LA  PRESTAZIONE</vt:lpstr>
      <vt:lpstr>Cos’è la RUBRIC ?</vt:lpstr>
      <vt:lpstr>Diapositiva 18</vt:lpstr>
      <vt:lpstr>Diapositiva 19</vt:lpstr>
      <vt:lpstr>Autovalutazione  e Valutazione del docente  </vt:lpstr>
      <vt:lpstr>Diapositiva 21</vt:lpstr>
      <vt:lpstr>Diapositiva 22</vt:lpstr>
      <vt:lpstr>     UNITA’ DIDATTICHE/UNITA’ DI APPRENDIMENTO</vt:lpstr>
      <vt:lpstr>LA COMPETENZA valuta un PROCESSO </vt:lpstr>
      <vt:lpstr>Diapositiva 25</vt:lpstr>
      <vt:lpstr>Diapositiva 26</vt:lpstr>
      <vt:lpstr>Diapositiva 27</vt:lpstr>
      <vt:lpstr>Come accertare le competenze acquisite durante il percorso </vt:lpstr>
      <vt:lpstr>Diapositiva 29</vt:lpstr>
      <vt:lpstr>La metacognizione in classe </vt:lpstr>
      <vt:lpstr>Diapositiva 31</vt:lpstr>
      <vt:lpstr>SUGGERIMENTI  ….</vt:lpstr>
      <vt:lpstr>Riferimenti culturali sul concetto di competenza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VALUTAZIONE DELLE COMPETENZE E  LE  RUBRIC</dc:title>
  <dc:creator>paolacci</dc:creator>
  <cp:lastModifiedBy>Cimaroli</cp:lastModifiedBy>
  <cp:revision>130</cp:revision>
  <dcterms:created xsi:type="dcterms:W3CDTF">2015-08-21T08:13:31Z</dcterms:created>
  <dcterms:modified xsi:type="dcterms:W3CDTF">2015-11-13T10:05:56Z</dcterms:modified>
</cp:coreProperties>
</file>